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9" r:id="rId6"/>
    <p:sldId id="260" r:id="rId7"/>
    <p:sldId id="296" r:id="rId8"/>
    <p:sldId id="294" r:id="rId9"/>
    <p:sldId id="273" r:id="rId10"/>
    <p:sldId id="258" r:id="rId11"/>
    <p:sldId id="264" r:id="rId12"/>
    <p:sldId id="297" r:id="rId13"/>
    <p:sldId id="300" r:id="rId14"/>
    <p:sldId id="266" r:id="rId15"/>
    <p:sldId id="267" r:id="rId16"/>
    <p:sldId id="295" r:id="rId17"/>
    <p:sldId id="274" r:id="rId18"/>
    <p:sldId id="263" r:id="rId19"/>
    <p:sldId id="279" r:id="rId20"/>
    <p:sldId id="275" r:id="rId21"/>
    <p:sldId id="276" r:id="rId22"/>
    <p:sldId id="277" r:id="rId23"/>
    <p:sldId id="278" r:id="rId24"/>
    <p:sldId id="280" r:id="rId25"/>
    <p:sldId id="281" r:id="rId26"/>
    <p:sldId id="268" r:id="rId27"/>
    <p:sldId id="269" r:id="rId28"/>
    <p:sldId id="282" r:id="rId29"/>
    <p:sldId id="301" r:id="rId30"/>
    <p:sldId id="293" r:id="rId31"/>
    <p:sldId id="284" r:id="rId32"/>
    <p:sldId id="285" r:id="rId33"/>
    <p:sldId id="286" r:id="rId34"/>
    <p:sldId id="271" r:id="rId35"/>
    <p:sldId id="288" r:id="rId36"/>
    <p:sldId id="289" r:id="rId37"/>
    <p:sldId id="290" r:id="rId38"/>
    <p:sldId id="283" r:id="rId39"/>
    <p:sldId id="291" r:id="rId40"/>
    <p:sldId id="299" r:id="rId41"/>
    <p:sldId id="29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C8C9-8A91-432C-8F7D-EBCF0731D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D073-E04A-418E-A7DE-5E3370012A14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DC60-A400-4E93-843C-C4084597D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Metode u surdopsihologiji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rof. </a:t>
            </a:r>
            <a:r>
              <a:rPr lang="en-US" dirty="0" smtClean="0"/>
              <a:t>d</a:t>
            </a:r>
            <a:r>
              <a:rPr lang="sr-Latn-RS" dirty="0" smtClean="0"/>
              <a:t>r Vesna Radoman</a:t>
            </a:r>
          </a:p>
          <a:p>
            <a:endParaRPr lang="sr-Latn-RS" dirty="0"/>
          </a:p>
          <a:p>
            <a:r>
              <a:rPr lang="sr-Latn-RS" dirty="0" smtClean="0"/>
              <a:t>FASPER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ksperiment sa paralelnim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sr-Latn-RS" dirty="0" smtClean="0"/>
              <a:t>ormiraju se </a:t>
            </a:r>
            <a:r>
              <a:rPr lang="sr-Latn-RS" dirty="0" smtClean="0">
                <a:solidFill>
                  <a:srgbClr val="FF0000"/>
                </a:solidFill>
              </a:rPr>
              <a:t>dve grupe dece sa  oštećenim sluhom</a:t>
            </a:r>
            <a:r>
              <a:rPr lang="sr-Latn-RS" dirty="0" smtClean="0"/>
              <a:t> ujednačene po polu, uzrastu, IQ,zatim se eksperimentalna grupa izlaže delovanju određene nezavisne varijable (npr. </a:t>
            </a:r>
            <a:r>
              <a:rPr lang="en-US" dirty="0" smtClean="0"/>
              <a:t>K</a:t>
            </a:r>
            <a:r>
              <a:rPr lang="sr-Latn-RS" dirty="0" smtClean="0"/>
              <a:t>ognitivna radionica) , a za to vreme kontrolna grupa nije izložena tretmanu. Na početku i na kraju eksperimenta proverava se kognitivni </a:t>
            </a:r>
            <a:r>
              <a:rPr lang="en-US" dirty="0" smtClean="0"/>
              <a:t>status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RS" dirty="0" smtClean="0"/>
              <a:t>napredak </a:t>
            </a:r>
            <a:r>
              <a:rPr lang="en-US" dirty="0" smtClean="0"/>
              <a:t>pa se</a:t>
            </a:r>
            <a:r>
              <a:rPr lang="sr-Latn-RS" dirty="0" smtClean="0"/>
              <a:t> </a:t>
            </a:r>
            <a:r>
              <a:rPr lang="en-US" dirty="0" err="1" smtClean="0"/>
              <a:t>testira</a:t>
            </a:r>
            <a:r>
              <a:rPr lang="en-US" dirty="0" smtClean="0"/>
              <a:t> </a:t>
            </a:r>
            <a:r>
              <a:rPr lang="sr-Latn-RS" dirty="0" smtClean="0"/>
              <a:t>da li se jav</a:t>
            </a:r>
            <a:r>
              <a:rPr lang="en-US" dirty="0" err="1" smtClean="0"/>
              <a:t>ila</a:t>
            </a:r>
            <a:r>
              <a:rPr lang="sr-Latn-RS" dirty="0" smtClean="0"/>
              <a:t> razlika između E i K grupe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“</a:t>
            </a:r>
            <a:r>
              <a:rPr lang="en-US" dirty="0" smtClean="0"/>
              <a:t>E</a:t>
            </a:r>
            <a:r>
              <a:rPr lang="sr-Latn-RS" dirty="0" smtClean="0"/>
              <a:t>ksperiment “ sa auditivnom deprivacijom (veštačkom gluvoćom)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emonstriraćemo jedan veštački,  izazvan poremećaj </a:t>
            </a:r>
            <a:r>
              <a:rPr lang="en-US" dirty="0" err="1" smtClean="0"/>
              <a:t>auditivne</a:t>
            </a:r>
            <a:r>
              <a:rPr lang="en-US" dirty="0" smtClean="0"/>
              <a:t> </a:t>
            </a:r>
            <a:r>
              <a:rPr lang="en-US" dirty="0" err="1" smtClean="0"/>
              <a:t>percepcije</a:t>
            </a:r>
            <a:r>
              <a:rPr lang="sr-Latn-RS" dirty="0" smtClean="0"/>
              <a:t> </a:t>
            </a:r>
            <a:r>
              <a:rPr lang="en-US" dirty="0" smtClean="0"/>
              <a:t>-</a:t>
            </a:r>
            <a:r>
              <a:rPr lang="sr-Latn-RS" dirty="0" smtClean="0"/>
              <a:t>simulacij</a:t>
            </a:r>
            <a:r>
              <a:rPr lang="en-US" dirty="0" smtClean="0"/>
              <a:t>u</a:t>
            </a:r>
            <a:r>
              <a:rPr lang="sr-Latn-RS" dirty="0" smtClean="0"/>
              <a:t> gluvoće.</a:t>
            </a:r>
            <a:endParaRPr lang="en-US" dirty="0" smtClean="0"/>
          </a:p>
          <a:p>
            <a:pPr>
              <a:buNone/>
            </a:pPr>
            <a:endParaRPr lang="sr-Cyrl-RS" dirty="0" smtClean="0"/>
          </a:p>
          <a:p>
            <a:r>
              <a:rPr lang="sr-Latn-RS" dirty="0" smtClean="0"/>
              <a:t> Ja ću biti istraživač, a vi ispitanici, kasnije ćemo svi preći u ulogu istraživača. </a:t>
            </a:r>
            <a:endParaRPr lang="en-US" dirty="0" smtClean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sr-Latn-RS" dirty="0" smtClean="0">
                <a:solidFill>
                  <a:srgbClr val="FF0000"/>
                </a:solidFill>
              </a:rPr>
              <a:t>ksperiment ću započeti pljeskom rukama i tako ću ga završiti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sr-Latn-RS" dirty="0" smtClean="0"/>
          </a:p>
          <a:p>
            <a:r>
              <a:rPr lang="sr-Latn-RS" dirty="0" smtClean="0"/>
              <a:t> IZVOĐENJE   EKSPERIMENTA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eksperimenta</a:t>
            </a:r>
            <a:r>
              <a:rPr lang="en-US" dirty="0" smtClean="0"/>
              <a:t> </a:t>
            </a:r>
            <a:r>
              <a:rPr lang="en-US" dirty="0" err="1" smtClean="0"/>
              <a:t>dvostruk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ticanje neposrednog </a:t>
            </a:r>
            <a:r>
              <a:rPr lang="sr-Latn-RS" dirty="0" smtClean="0">
                <a:solidFill>
                  <a:srgbClr val="FF0000"/>
                </a:solidFill>
              </a:rPr>
              <a:t>ličnog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iskustva </a:t>
            </a:r>
            <a:r>
              <a:rPr lang="sr-Latn-RS" dirty="0" smtClean="0"/>
              <a:t>o tome kako izgleda “biti gluv”, tj. doživeti nešto slično gluvoći-nemogućnosti slušanja i razumevanja govora druge osobe i teškoće komunikacije</a:t>
            </a:r>
          </a:p>
          <a:p>
            <a:pPr marL="514350" indent="-514350">
              <a:buAutoNum type="arabicPeriod"/>
            </a:pPr>
            <a:r>
              <a:rPr lang="en-US" dirty="0" smtClean="0"/>
              <a:t>P</a:t>
            </a:r>
            <a:r>
              <a:rPr lang="sr-Latn-RS" dirty="0" smtClean="0"/>
              <a:t>okazivanje primera organizovanja , sprovodjenja i analize rezultata eksperimenta tj. sprovodjenja naučnog istraživanja (metodologija naučnog istraž.)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zmite list papira i odgovorite na sledeća pitanja: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 smtClean="0"/>
              <a:t> 1.Kako sam se</a:t>
            </a:r>
            <a:r>
              <a:rPr lang="sr-Latn-RS" dirty="0" smtClean="0">
                <a:solidFill>
                  <a:srgbClr val="FF0000"/>
                </a:solidFill>
              </a:rPr>
              <a:t> osećala(o) </a:t>
            </a:r>
            <a:r>
              <a:rPr lang="sr-Latn-RS" dirty="0" smtClean="0"/>
              <a:t>tokom eksperimenta i o čemu sam razmišljala(o)?</a:t>
            </a:r>
          </a:p>
          <a:p>
            <a:pPr>
              <a:buNone/>
            </a:pPr>
            <a:r>
              <a:rPr lang="sr-Latn-RS" dirty="0" smtClean="0"/>
              <a:t>2. Šta sam </a:t>
            </a:r>
            <a:r>
              <a:rPr lang="sr-Latn-RS" dirty="0" smtClean="0">
                <a:solidFill>
                  <a:srgbClr val="FF0000"/>
                </a:solidFill>
              </a:rPr>
              <a:t>razumela(o)</a:t>
            </a:r>
            <a:r>
              <a:rPr lang="sr-Latn-RS" dirty="0" smtClean="0"/>
              <a:t> od sadržaja i kako sam razumela (o) situacije?</a:t>
            </a:r>
          </a:p>
          <a:p>
            <a:pPr marL="514350" indent="-514350">
              <a:buAutoNum type="alphaLcParenR"/>
            </a:pPr>
            <a:r>
              <a:rPr lang="sr-Latn-RS" dirty="0" smtClean="0"/>
              <a:t>  na početku eksperimenta ( i. okrenut anfas):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   </a:t>
            </a:r>
            <a:r>
              <a:rPr lang="en-US" dirty="0" err="1" smtClean="0"/>
              <a:t>obra</a:t>
            </a:r>
            <a:r>
              <a:rPr lang="sr-Latn-RS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 smtClean="0"/>
              <a:t>koleginici</a:t>
            </a:r>
            <a:r>
              <a:rPr lang="sr-Latn-RS" dirty="0" smtClean="0"/>
              <a:t> </a:t>
            </a:r>
          </a:p>
          <a:p>
            <a:pPr marL="514350" indent="-514350">
              <a:buAutoNum type="alphaLcParenR"/>
            </a:pPr>
            <a:r>
              <a:rPr lang="sr-Latn-RS" dirty="0"/>
              <a:t> </a:t>
            </a:r>
            <a:r>
              <a:rPr lang="sr-Latn-RS" dirty="0" smtClean="0"/>
              <a:t>   dok  je ispitivač bio okrenut leđima:</a:t>
            </a:r>
          </a:p>
          <a:p>
            <a:pPr marL="514350" indent="-514350">
              <a:buAutoNum type="alphaLcParenR"/>
            </a:pPr>
            <a:r>
              <a:rPr lang="sr-Latn-RS" dirty="0"/>
              <a:t> </a:t>
            </a:r>
            <a:r>
              <a:rPr lang="sr-Latn-RS" dirty="0" smtClean="0"/>
              <a:t>    dok je ispitivač bio okrenut profilom:</a:t>
            </a:r>
          </a:p>
          <a:p>
            <a:pPr marL="514350" indent="-514350">
              <a:buAutoNum type="alphaLcParenR"/>
            </a:pPr>
            <a:r>
              <a:rPr lang="sr-Latn-RS" dirty="0"/>
              <a:t> </a:t>
            </a:r>
            <a:r>
              <a:rPr lang="sr-Latn-RS" dirty="0" smtClean="0"/>
              <a:t>    ruka ispitivača pokriva usta</a:t>
            </a:r>
          </a:p>
          <a:p>
            <a:pPr marL="514350" indent="-514350">
              <a:buAutoNum type="alphaLcParenR"/>
            </a:pPr>
            <a:r>
              <a:rPr lang="sr-Latn-RS" dirty="0"/>
              <a:t> </a:t>
            </a:r>
            <a:r>
              <a:rPr lang="sr-Latn-RS" dirty="0" smtClean="0"/>
              <a:t>   obraćanje na kraju  eksperimenta </a:t>
            </a:r>
          </a:p>
          <a:p>
            <a:pPr marL="514350" indent="-514350">
              <a:buAutoNum type="alphaLcParenR"/>
            </a:pPr>
            <a:endParaRPr lang="sr-Latn-RS" dirty="0" smtClean="0"/>
          </a:p>
          <a:p>
            <a:pPr marL="514350" indent="-514350">
              <a:buAutoNum type="alphaLcParenR"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</a:t>
            </a:r>
            <a:r>
              <a:rPr lang="sr-Latn-RS" dirty="0" smtClean="0"/>
              <a:t>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O</a:t>
            </a:r>
            <a:r>
              <a:rPr lang="sr-Latn-RS" dirty="0" smtClean="0"/>
              <a:t>sećanja    -     </a:t>
            </a:r>
            <a:r>
              <a:rPr lang="sr-Latn-RS" dirty="0" smtClean="0">
                <a:solidFill>
                  <a:srgbClr val="00B0F0"/>
                </a:solidFill>
              </a:rPr>
              <a:t>emocionalni plan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azmišljanja i razumev. pam. -   </a:t>
            </a:r>
            <a:r>
              <a:rPr lang="sr-Latn-RS" dirty="0" smtClean="0">
                <a:solidFill>
                  <a:srgbClr val="00B0F0"/>
                </a:solidFill>
              </a:rPr>
              <a:t>kognitivni plan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omunikativni problemi- </a:t>
            </a:r>
            <a:r>
              <a:rPr lang="sr-Latn-RS" dirty="0" smtClean="0">
                <a:solidFill>
                  <a:srgbClr val="00B0F0"/>
                </a:solidFill>
              </a:rPr>
              <a:t>komunikativni plan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lasno izvođenje eksperimenta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ontrolna grupa čujućih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aučno istraživanje u surdopsihologiji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vako naučno istraživanje podrazumeva unapred pripremljen plan istraživanja (nacrt naučnog istraživanja) i njegovu organizaciju i sprovođenje</a:t>
            </a:r>
          </a:p>
          <a:p>
            <a:r>
              <a:rPr lang="sr-Latn-RS" dirty="0" smtClean="0"/>
              <a:t>Naučno istraživanje se odvija u nekoliko faza: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Научно истраживање</a:t>
            </a:r>
            <a:endParaRPr lang="en-US" dirty="0"/>
          </a:p>
        </p:txBody>
      </p:sp>
      <p:sp>
        <p:nvSpPr>
          <p:cNvPr id="7" name="AutoShape 93"/>
          <p:cNvSpPr>
            <a:spLocks noGrp="1" noChangeAspect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r>
              <a:rPr lang="sr-Cyrl-RS" dirty="0" smtClean="0"/>
              <a:t>Формулисање истраживач.проблема</a:t>
            </a:r>
            <a:endParaRPr lang="sr-Latn-RS" dirty="0" smtClean="0"/>
          </a:p>
          <a:p>
            <a:r>
              <a:rPr lang="sr-Cyrl-RS" dirty="0" smtClean="0"/>
              <a:t>Хипотезе</a:t>
            </a:r>
          </a:p>
          <a:p>
            <a:r>
              <a:rPr lang="sr-Cyrl-RS" dirty="0" smtClean="0"/>
              <a:t>Нацрт истраживања</a:t>
            </a:r>
          </a:p>
          <a:p>
            <a:r>
              <a:rPr lang="sr-Cyrl-RS" dirty="0" smtClean="0"/>
              <a:t>Теренско испитивање</a:t>
            </a:r>
          </a:p>
          <a:p>
            <a:r>
              <a:rPr lang="sr-Cyrl-RS" dirty="0" smtClean="0"/>
              <a:t>Обрада података</a:t>
            </a:r>
          </a:p>
          <a:p>
            <a:r>
              <a:rPr lang="sr-Cyrl-RS" dirty="0" smtClean="0"/>
              <a:t>Дискусија резултата и закључци</a:t>
            </a:r>
          </a:p>
          <a:p>
            <a:r>
              <a:rPr lang="sr-Cyrl-RS" dirty="0" smtClean="0"/>
              <a:t>Саопштавање резултата</a:t>
            </a:r>
          </a:p>
          <a:p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" name="Picture 13" descr="MCj041361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86000"/>
            <a:ext cx="4038600" cy="311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1.FORMULISANJE ISTRŽIVAČKOG PROBLEMA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pr. Istražiti  emocionalne, kognitivne i komunikativne aspekte veštačke auditivne  deprivacije </a:t>
            </a:r>
            <a:endParaRPr lang="en-US" dirty="0" smtClean="0"/>
          </a:p>
          <a:p>
            <a:r>
              <a:rPr lang="sr-Latn-RS" dirty="0" smtClean="0"/>
              <a:t>utvrditi koliko je smanjena komunikativnost u situaciji auditivne deprivacije, koliko je informacija primljeno, koliko izgubljeno a koliko pogrešno protumačeno, analiza komunikativnih barijera i olakšica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Metodologija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Metodologija je nauka o putevima i načinima dolaska do naučno validnih podataka tj. do naučnog saznanja</a:t>
            </a:r>
            <a:r>
              <a:rPr lang="sr-Cyrl-RS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8" descr="MCj041276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133" y="2140005"/>
            <a:ext cx="3764733" cy="344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Varijable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ezavisna varijabla </a:t>
            </a:r>
            <a:r>
              <a:rPr lang="sr-Latn-RS" dirty="0" smtClean="0"/>
              <a:t>: inhibicija auditivnih   </a:t>
            </a:r>
          </a:p>
          <a:p>
            <a:pPr>
              <a:buNone/>
            </a:pPr>
            <a:r>
              <a:rPr lang="sr-Latn-RS" dirty="0" smtClean="0"/>
              <a:t>                                        verbalnih    stimulusa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sr-Latn-RS" dirty="0" smtClean="0">
                <a:solidFill>
                  <a:srgbClr val="FF0000"/>
                </a:solidFill>
              </a:rPr>
              <a:t>avisna varijabla</a:t>
            </a:r>
            <a:r>
              <a:rPr lang="sr-Latn-RS" dirty="0" smtClean="0"/>
              <a:t>:   posledice na komunikativnom, kognitivnom i emotivnom planu</a:t>
            </a:r>
          </a:p>
          <a:p>
            <a:pPr>
              <a:buNone/>
            </a:pPr>
            <a:r>
              <a:rPr lang="sr-Latn-RS" dirty="0" smtClean="0"/>
              <a:t>variranje komunikativnih fizičkih uslova: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   položaj tela- lica,  udaljenost,     osvetljenost, naglašavanje oblikovanjem usana i usporeno emitovanje itd.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2.</a:t>
            </a:r>
            <a:r>
              <a:rPr lang="en-US" dirty="0" smtClean="0">
                <a:solidFill>
                  <a:srgbClr val="C00000"/>
                </a:solidFill>
              </a:rPr>
              <a:t>F</a:t>
            </a:r>
            <a:r>
              <a:rPr lang="sr-Latn-RS" dirty="0" smtClean="0">
                <a:solidFill>
                  <a:srgbClr val="C00000"/>
                </a:solidFill>
              </a:rPr>
              <a:t>ormulisanje istraživačkih hipoteza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dirty="0" smtClean="0"/>
              <a:t>1. </a:t>
            </a:r>
            <a:r>
              <a:rPr lang="en-US" dirty="0" smtClean="0"/>
              <a:t>A</a:t>
            </a:r>
            <a:r>
              <a:rPr lang="sr-Latn-RS" dirty="0" smtClean="0"/>
              <a:t>uditivna barijera proizvešće frustraciju i razvoj negativnih osećanja</a:t>
            </a:r>
          </a:p>
          <a:p>
            <a:pPr>
              <a:buNone/>
            </a:pPr>
            <a:r>
              <a:rPr lang="sr-Latn-RS" dirty="0" smtClean="0"/>
              <a:t>2.  Dobiće se  značajno snižen broj primljenih informacija, snižen  broj razumevanja situacija, i pojava grešaka u razumevanju.</a:t>
            </a:r>
          </a:p>
          <a:p>
            <a:pPr>
              <a:buNone/>
            </a:pPr>
            <a:r>
              <a:rPr lang="sr-Latn-RS" dirty="0" smtClean="0"/>
              <a:t>3. Na broj primljenih informacija i njihovo razumevanje uticaće: a) </a:t>
            </a:r>
            <a:r>
              <a:rPr lang="sr-Latn-RS" dirty="0" smtClean="0">
                <a:solidFill>
                  <a:srgbClr val="FF0000"/>
                </a:solidFill>
              </a:rPr>
              <a:t>položaj govornika </a:t>
            </a:r>
            <a:r>
              <a:rPr lang="sr-Latn-RS" dirty="0" smtClean="0"/>
              <a:t>(anfas, najefikasniji a profil, leđa i ruka na ustima neefikasni),b)</a:t>
            </a:r>
            <a:r>
              <a:rPr lang="sr-Latn-RS" dirty="0" smtClean="0">
                <a:solidFill>
                  <a:srgbClr val="FF0000"/>
                </a:solidFill>
              </a:rPr>
              <a:t>udaljenost</a:t>
            </a:r>
            <a:r>
              <a:rPr lang="sr-Latn-RS" dirty="0" smtClean="0"/>
              <a:t> i c)</a:t>
            </a:r>
            <a:r>
              <a:rPr lang="sr-Latn-RS" dirty="0" smtClean="0">
                <a:solidFill>
                  <a:srgbClr val="FF0000"/>
                </a:solidFill>
              </a:rPr>
              <a:t>osvetljenost govornika</a:t>
            </a:r>
            <a:r>
              <a:rPr lang="sr-Latn-RS" dirty="0" smtClean="0"/>
              <a:t>, d)</a:t>
            </a:r>
            <a:r>
              <a:rPr lang="sr-Latn-RS" dirty="0" smtClean="0">
                <a:solidFill>
                  <a:srgbClr val="FF0000"/>
                </a:solidFill>
              </a:rPr>
              <a:t>vrsta emitovanja </a:t>
            </a:r>
            <a:r>
              <a:rPr lang="sr-Latn-RS" dirty="0" smtClean="0"/>
              <a:t>(naglašena i usporena na spram prirodnog govora)</a:t>
            </a:r>
          </a:p>
          <a:p>
            <a:pPr>
              <a:buNone/>
            </a:pPr>
            <a:r>
              <a:rPr lang="sr-Latn-RS" dirty="0" smtClean="0"/>
              <a:t>4. Inteligencija ispitanika biće u korelaciji sa većim razumevanjem situacija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3.Pravljenje plana istraživanja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</a:t>
            </a:r>
            <a:r>
              <a:rPr lang="sr-Latn-RS" dirty="0" smtClean="0"/>
              <a:t>reme i mesto izvođenja eksperimenta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zorak ispitanika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etod: eksperiment  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nstrumenti:  Anketa, introspekcija, test inteligencije (VITI)</a:t>
            </a:r>
          </a:p>
          <a:p>
            <a:pPr>
              <a:buNone/>
            </a:pPr>
            <a:r>
              <a:rPr lang="sr-Latn-RS" dirty="0" smtClean="0"/>
              <a:t>     Priprema teksta ispitivačevog izlaganja i plana variranja eksperimentalnih uslova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lan statističke obrade podataka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inansijski proračun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lan istraživačkih kadrova</a:t>
            </a:r>
          </a:p>
          <a:p>
            <a:pPr>
              <a:buNone/>
            </a:pPr>
            <a:r>
              <a:rPr lang="sr-Latn-RS" dirty="0" smtClean="0"/>
              <a:t>     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C00000"/>
                </a:solidFill>
              </a:rPr>
              <a:t>4. </a:t>
            </a:r>
            <a:r>
              <a:rPr lang="sr-Latn-RS" u="sng" dirty="0" smtClean="0">
                <a:solidFill>
                  <a:srgbClr val="C00000"/>
                </a:solidFill>
              </a:rPr>
              <a:t>Izvođenje eksperimenta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rabicPeriod" startAt="5"/>
            </a:pPr>
            <a:r>
              <a:rPr lang="en-US" sz="4000" dirty="0" smtClean="0">
                <a:solidFill>
                  <a:srgbClr val="C00000"/>
                </a:solidFill>
              </a:rPr>
              <a:t>O</a:t>
            </a:r>
            <a:r>
              <a:rPr lang="sr-Latn-RS" sz="4000" dirty="0" smtClean="0">
                <a:solidFill>
                  <a:srgbClr val="C00000"/>
                </a:solidFill>
              </a:rPr>
              <a:t>brada podataka</a:t>
            </a:r>
          </a:p>
          <a:p>
            <a:pPr marL="742950" indent="-742950">
              <a:buNone/>
            </a:pPr>
            <a:r>
              <a:rPr lang="sr-Latn-RS" sz="4000" dirty="0" smtClean="0"/>
              <a:t>-kvantitativna</a:t>
            </a:r>
            <a:r>
              <a:rPr lang="sr-Latn-RS" dirty="0" smtClean="0"/>
              <a:t> -statistička</a:t>
            </a:r>
          </a:p>
          <a:p>
            <a:pPr marL="742950" indent="-742950">
              <a:buNone/>
            </a:pPr>
            <a:r>
              <a:rPr lang="sr-Latn-RS" dirty="0" smtClean="0"/>
              <a:t>-kvalitativna analiza- analiza osećanja i asocijacija</a:t>
            </a:r>
          </a:p>
          <a:p>
            <a:pPr marL="742950" indent="-742950">
              <a:buAutoNum type="arabicPeriod" startAt="6"/>
            </a:pPr>
            <a:r>
              <a:rPr lang="sr-Latn-RS" sz="3900" dirty="0" smtClean="0">
                <a:solidFill>
                  <a:srgbClr val="C00000"/>
                </a:solidFill>
              </a:rPr>
              <a:t>Diskusija rezultata i izvođenje zaključka</a:t>
            </a:r>
          </a:p>
          <a:p>
            <a:pPr marL="742950" indent="-742950">
              <a:buFontTx/>
              <a:buChar char="-"/>
            </a:pPr>
            <a:r>
              <a:rPr lang="sr-Latn-RS" sz="4000" dirty="0" smtClean="0"/>
              <a:t>testiranje hipoteza</a:t>
            </a:r>
          </a:p>
          <a:p>
            <a:pPr marL="742950" indent="-742950">
              <a:buFontTx/>
              <a:buChar char="-"/>
            </a:pPr>
            <a:r>
              <a:rPr lang="sr-Latn-RS" sz="4000" dirty="0" smtClean="0"/>
              <a:t>saopštavanje rezultata naučnoj i stručnoj  javnosti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RS" dirty="0" smtClean="0"/>
              <a:t>naliza i diskusija rezultata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</a:t>
            </a:r>
          </a:p>
          <a:p>
            <a:r>
              <a:rPr lang="sr-Latn-RS" dirty="0" smtClean="0"/>
              <a:t>Broj primljenih reči. Od ukupno 110 reči koje je ispitivač izgovorio primljeno je 5,5. Razumevanje situacija: delimično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oložaj anfas najviše primljeno a leđa-najmanje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egativna osećanja: najviše zbunjenost, nelagodnost,       </a:t>
            </a:r>
          </a:p>
          <a:p>
            <a:pPr>
              <a:buNone/>
            </a:pPr>
            <a:r>
              <a:rPr lang="sr-Latn-RS" dirty="0" smtClean="0"/>
              <a:t>                                                itd.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estiranje hipoteza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 svaku se mora utvrditi da li je potvrđena ili odbačena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lajd br. 21</a:t>
            </a:r>
          </a:p>
          <a:p>
            <a:pPr>
              <a:buNone/>
            </a:pPr>
            <a:r>
              <a:rPr lang="sr-Latn-RS" dirty="0" smtClean="0"/>
              <a:t> u zaključnim razmatranjima mogu se izvesti preporuke za praksu  (sledeći slajd)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eka pravila i uslovi za dobru komunikacij</a:t>
            </a:r>
            <a:r>
              <a:rPr lang="en-US" dirty="0" smtClean="0"/>
              <a:t>u</a:t>
            </a:r>
            <a:r>
              <a:rPr lang="sr-Latn-RS" dirty="0" smtClean="0"/>
              <a:t> sa OOS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braćati se isključivo anfas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ovoriti nešto glasnije ali ne vikati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ovoriti sporije,laganim tempom(ne presporo)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aglasiti oblikovanje usnama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ice govornika (sagovornika) dobro osvetljeno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ica govornika i sagovornika u istoj visinskoj ravni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gest (Znakovni jezik) kombinovani metod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mimiku , pantomimu, telo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oristiti pisanje,čitanje, sčitavanje sa usana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onavljati važne reči, fraze (posebno </a:t>
            </a:r>
            <a:r>
              <a:rPr lang="en-US" dirty="0" err="1" smtClean="0"/>
              <a:t>nove</a:t>
            </a:r>
            <a:r>
              <a:rPr lang="en-US" dirty="0" smtClean="0"/>
              <a:t>,</a:t>
            </a:r>
            <a:r>
              <a:rPr lang="sr-Latn-RS" dirty="0" smtClean="0"/>
              <a:t>retke i teške reči)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raviti male pauze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stvariti pozitivan emocionalni odnos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ovećano strpljenje i tolerancija na frustracije čujućeg sagovornika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istematsko neeksperimentalno istraž.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sr-Latn-RS" dirty="0" smtClean="0">
                <a:solidFill>
                  <a:srgbClr val="FF0000"/>
                </a:solidFill>
              </a:rPr>
              <a:t>pservacija </a:t>
            </a:r>
            <a:r>
              <a:rPr lang="sr-Latn-RS" dirty="0" smtClean="0"/>
              <a:t>nekog psihološkog fenomena koj</a:t>
            </a:r>
            <a:r>
              <a:rPr lang="en-US" dirty="0" err="1" smtClean="0"/>
              <a:t>i</a:t>
            </a:r>
            <a:r>
              <a:rPr lang="sr-Latn-RS" dirty="0" smtClean="0"/>
              <a:t> se 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OSOS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posmatranje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Latn-RS" dirty="0" smtClean="0"/>
              <a:t>-sistematski</a:t>
            </a:r>
            <a:r>
              <a:rPr lang="en-US" dirty="0" smtClean="0"/>
              <a:t> </a:t>
            </a:r>
            <a:r>
              <a:rPr lang="en-US" dirty="0" err="1" smtClean="0"/>
              <a:t>izvedeno</a:t>
            </a:r>
            <a:r>
              <a:rPr lang="sr-Latn-RS" dirty="0" smtClean="0"/>
              <a:t> (</a:t>
            </a:r>
            <a:r>
              <a:rPr lang="sr-Latn-RS" sz="2000" dirty="0" smtClean="0"/>
              <a:t>prati se sve što je važno za ispit.pojavu)</a:t>
            </a:r>
          </a:p>
          <a:p>
            <a:pPr>
              <a:buNone/>
            </a:pPr>
            <a:r>
              <a:rPr lang="sr-Latn-RS" dirty="0" smtClean="0"/>
              <a:t>-kontrolisano (</a:t>
            </a:r>
            <a:r>
              <a:rPr lang="sr-Latn-RS" sz="2000" dirty="0" smtClean="0"/>
              <a:t>vodi se računa o uslovima u kojima se ispitivana pojava 		          posmatra)</a:t>
            </a:r>
          </a:p>
          <a:p>
            <a:pPr>
              <a:buNone/>
            </a:pPr>
            <a:r>
              <a:rPr lang="sr-Latn-RS" dirty="0" smtClean="0"/>
              <a:t>-sa</a:t>
            </a:r>
            <a:r>
              <a:rPr lang="en-US" dirty="0" smtClean="0"/>
              <a:t> </a:t>
            </a:r>
            <a:r>
              <a:rPr lang="en-US" dirty="0" err="1" smtClean="0"/>
              <a:t>unapred</a:t>
            </a:r>
            <a:r>
              <a:rPr lang="en-US" dirty="0" smtClean="0"/>
              <a:t> </a:t>
            </a:r>
            <a:r>
              <a:rPr lang="en-US" dirty="0" err="1" smtClean="0"/>
              <a:t>postavljenim</a:t>
            </a:r>
            <a:r>
              <a:rPr lang="sr-Latn-RS" dirty="0" smtClean="0"/>
              <a:t> ciljem</a:t>
            </a:r>
          </a:p>
          <a:p>
            <a:pPr>
              <a:buNone/>
            </a:pPr>
            <a:r>
              <a:rPr lang="sr-Latn-RS" dirty="0" smtClean="0"/>
              <a:t>-plansk</a:t>
            </a:r>
            <a:r>
              <a:rPr lang="en-US" dirty="0" smtClean="0"/>
              <a:t>o</a:t>
            </a:r>
            <a:r>
              <a:rPr lang="sr-Latn-RS" dirty="0" smtClean="0"/>
              <a:t>  (</a:t>
            </a:r>
            <a:r>
              <a:rPr lang="sr-Latn-RS" sz="2400" dirty="0" smtClean="0"/>
              <a:t>unapred utvrđen postupak posmatranja</a:t>
            </a:r>
            <a:r>
              <a:rPr lang="sr-Latn-RS" dirty="0" smtClean="0"/>
              <a:t>)</a:t>
            </a:r>
          </a:p>
          <a:p>
            <a:pPr>
              <a:buNone/>
            </a:pPr>
            <a:r>
              <a:rPr lang="sr-Latn-RS" dirty="0" smtClean="0"/>
              <a:t>-objektivno (</a:t>
            </a:r>
            <a:r>
              <a:rPr lang="sr-Latn-RS" sz="2800" dirty="0" smtClean="0"/>
              <a:t>nepristrasni istrenirani  posmatrači</a:t>
            </a:r>
            <a:r>
              <a:rPr lang="sr-Latn-RS" dirty="0" smtClean="0"/>
              <a:t>)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K</a:t>
            </a:r>
            <a:r>
              <a:rPr lang="sr-Latn-RS" dirty="0" smtClean="0"/>
              <a:t>oriste se i skale za procenu i druga sredstva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Primer:</a:t>
            </a: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 sistematsko istraživanje impulsivnog ponašanja  dece OS.</a:t>
            </a:r>
            <a:b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S</a:t>
            </a:r>
            <a:r>
              <a:rPr lang="sr-Latn-RS" dirty="0" smtClean="0"/>
              <a:t>istematska opservacija impulsivnih reakcija đaka prvog razreda  osnovne škole za decu oštećenog sluha</a:t>
            </a:r>
          </a:p>
          <a:p>
            <a:pPr>
              <a:buNone/>
            </a:pPr>
            <a:r>
              <a:rPr lang="sr-Latn-RS" dirty="0" smtClean="0"/>
              <a:t>Plan istraživanja mora da sadrži podatke gde će se vršiti posmatranje i koliko će trajati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školskom dvorištu (20 min. tokom školskog odmora)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učionici na časovima i posle njih (35min.+ 15min)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porodici deteta oštećenog sluha ( 1 h ,3x nedeljno) </a:t>
            </a:r>
          </a:p>
          <a:p>
            <a:r>
              <a:rPr lang="sr-Latn-RS" dirty="0" smtClean="0"/>
              <a:t>Tokom 3 meseca</a:t>
            </a:r>
          </a:p>
          <a:p>
            <a:pPr>
              <a:buNone/>
            </a:pPr>
            <a:r>
              <a:rPr lang="sr-Latn-RS" dirty="0" smtClean="0"/>
              <a:t> Uključivanje petostepene skale procene, dva observera</a:t>
            </a:r>
          </a:p>
          <a:p>
            <a:pPr>
              <a:buNone/>
            </a:pPr>
            <a:r>
              <a:rPr lang="sr-Latn-RS" dirty="0" smtClean="0"/>
              <a:t>                               itd.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tatistička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sr-Latn-RS" dirty="0" smtClean="0"/>
              <a:t> obrad</a:t>
            </a:r>
            <a:r>
              <a:rPr lang="en-US" dirty="0" smtClean="0"/>
              <a:t>e</a:t>
            </a:r>
            <a:r>
              <a:rPr lang="sr-Latn-RS" dirty="0" smtClean="0"/>
              <a:t> podataka u naučnom istraživanju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tatistika kvantitativno istražuje psihološke karakteristike i pojave kod osoba sa jezičkim poremećajima</a:t>
            </a:r>
          </a:p>
          <a:p>
            <a:r>
              <a:rPr lang="en-US" u="sng" dirty="0" smtClean="0"/>
              <a:t>D</a:t>
            </a:r>
            <a:r>
              <a:rPr lang="sr-Latn-RS" u="sng" dirty="0" smtClean="0"/>
              <a:t>eskriptivna statistika</a:t>
            </a:r>
            <a:r>
              <a:rPr lang="sr-Latn-RS" dirty="0" smtClean="0"/>
              <a:t> i statistika zaključivanja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           </a:t>
            </a:r>
          </a:p>
          <a:p>
            <a:pPr>
              <a:buNone/>
            </a:pPr>
            <a:r>
              <a:rPr lang="sr-Latn-RS" dirty="0" smtClean="0"/>
              <a:t>   </a:t>
            </a:r>
            <a:r>
              <a:rPr lang="en-US" dirty="0" smtClean="0"/>
              <a:t>Mere </a:t>
            </a:r>
            <a:r>
              <a:rPr lang="sr-Latn-RS" dirty="0" smtClean="0"/>
              <a:t>centralne tendencije,mere varijabilnosti i korelacione mere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14600" y="36576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etode u </a:t>
            </a:r>
            <a:r>
              <a:rPr lang="en-US" dirty="0" err="1" smtClean="0"/>
              <a:t>surdopsihologiji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dirty="0" smtClean="0"/>
              <a:t>                   </a:t>
            </a:r>
          </a:p>
          <a:p>
            <a:pPr>
              <a:buNone/>
            </a:pPr>
            <a:endParaRPr lang="sr-Latn-RS" dirty="0" smtClean="0">
              <a:solidFill>
                <a:srgbClr val="FF0000"/>
              </a:solidFill>
            </a:endParaRPr>
          </a:p>
          <a:p>
            <a:endParaRPr lang="sr-Latn-RS" dirty="0" smtClean="0"/>
          </a:p>
          <a:p>
            <a:r>
              <a:rPr lang="sr-Latn-RS" dirty="0" smtClean="0"/>
              <a:t>Metode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sr-Latn-RS" dirty="0" smtClean="0"/>
              <a:t> </a:t>
            </a:r>
            <a:r>
              <a:rPr lang="en-US" dirty="0" err="1" smtClean="0"/>
              <a:t>surdopsihologija</a:t>
            </a:r>
            <a:r>
              <a:rPr lang="sr-Latn-RS" dirty="0" smtClean="0"/>
              <a:t> su različite metode psihologije i njenih primenjenih disciplina (razvojna psihologija, klinička psihologija,</a:t>
            </a:r>
            <a:r>
              <a:rPr lang="en-US" dirty="0" smtClean="0"/>
              <a:t> </a:t>
            </a:r>
            <a:r>
              <a:rPr lang="en-US" dirty="0" err="1" smtClean="0"/>
              <a:t>pedago</a:t>
            </a:r>
            <a:r>
              <a:rPr lang="sr-Latn-RS" dirty="0" smtClean="0"/>
              <a:t>šk</a:t>
            </a:r>
            <a:r>
              <a:rPr lang="en-US" dirty="0" smtClean="0"/>
              <a:t>a</a:t>
            </a:r>
            <a:r>
              <a:rPr lang="sr-Latn-RS" dirty="0" smtClean="0"/>
              <a:t> psihol</a:t>
            </a:r>
            <a:r>
              <a:rPr lang="en-US" dirty="0" err="1" smtClean="0"/>
              <a:t>ogija</a:t>
            </a:r>
            <a:r>
              <a:rPr lang="sr-Latn-RS" dirty="0" smtClean="0"/>
              <a:t> itd.) koje su pogodne</a:t>
            </a:r>
            <a:r>
              <a:rPr lang="en-US" dirty="0" smtClean="0"/>
              <a:t> I </a:t>
            </a:r>
            <a:r>
              <a:rPr lang="en-US" dirty="0" err="1" smtClean="0"/>
              <a:t>primenljive</a:t>
            </a:r>
            <a:r>
              <a:rPr lang="sr-Latn-RS" dirty="0" smtClean="0"/>
              <a:t> za istraživanje psihičkog funkcionisanja osoba oštećenog sluha</a:t>
            </a:r>
          </a:p>
          <a:p>
            <a:pPr>
              <a:buNone/>
            </a:pPr>
            <a:r>
              <a:rPr lang="sr-Latn-RS" dirty="0"/>
              <a:t> </a:t>
            </a:r>
            <a:r>
              <a:rPr lang="sr-Latn-RS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</a:t>
            </a:r>
            <a:r>
              <a:rPr lang="sr-Latn-RS" dirty="0" smtClean="0">
                <a:solidFill>
                  <a:srgbClr val="C00000"/>
                </a:solidFill>
              </a:rPr>
              <a:t>dijagnostičke</a:t>
            </a:r>
            <a:r>
              <a:rPr lang="sr-Latn-RS" dirty="0" smtClean="0"/>
              <a:t> metode: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sihološki testovi (naročito neverbalni)</a:t>
            </a:r>
          </a:p>
          <a:p>
            <a:r>
              <a:rPr lang="sr-Latn-RS" dirty="0" smtClean="0"/>
              <a:t>Istorija slučaja</a:t>
            </a:r>
          </a:p>
          <a:p>
            <a:r>
              <a:rPr lang="sr-Latn-RS" dirty="0" smtClean="0"/>
              <a:t>Opservacija  (klinička i vanklinička)</a:t>
            </a:r>
          </a:p>
          <a:p>
            <a:r>
              <a:rPr lang="sr-Latn-RS" dirty="0" smtClean="0"/>
              <a:t>Intervju ( kontaktni, prateći, završni)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ociometrija     itd.</a:t>
            </a:r>
            <a:endParaRPr lang="en-US" dirty="0"/>
          </a:p>
        </p:txBody>
      </p:sp>
      <p:pic>
        <p:nvPicPr>
          <p:cNvPr id="5" name="Picture 14" descr="j0275892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68645" y="3041593"/>
            <a:ext cx="1797710" cy="164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r-Latn-CS" sz="3200" b="1" dirty="0" smtClean="0"/>
              <a:t>Psihološki  test</a:t>
            </a:r>
            <a:r>
              <a:rPr lang="en-US" sz="3200" b="1" dirty="0" err="1" smtClean="0"/>
              <a:t>ovi</a:t>
            </a:r>
            <a:r>
              <a:rPr lang="sr-Latn-CS" sz="3200" b="1" dirty="0" smtClean="0"/>
              <a:t> </a:t>
            </a:r>
            <a:endParaRPr lang="en-US" sz="3200" b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Latn-CS" sz="2800" dirty="0" smtClean="0">
                <a:solidFill>
                  <a:schemeClr val="tx2"/>
                </a:solidFill>
              </a:rPr>
              <a:t>Standardizovani merni instrument   koji izabranim sistemom zadataka izaziva (provocira) uzorak ponašanja koji dobro reprezentuje  neku psihičku osobinu(sposobnost, crtu  ličnosti )</a:t>
            </a:r>
          </a:p>
          <a:p>
            <a:pPr eaLnBrk="1" hangingPunct="1"/>
            <a:r>
              <a:rPr lang="sr-Latn-CS" sz="2800" dirty="0" smtClean="0">
                <a:solidFill>
                  <a:schemeClr val="tx2"/>
                </a:solidFill>
              </a:rPr>
              <a:t>Podele testova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tx2"/>
                </a:solidFill>
              </a:rPr>
              <a:t>1.Verbalni testovi      </a:t>
            </a:r>
            <a:r>
              <a:rPr lang="sr-Latn-CS" sz="2800" dirty="0" smtClean="0">
                <a:solidFill>
                  <a:srgbClr val="FF0000"/>
                </a:solidFill>
              </a:rPr>
              <a:t>2.Neverbalni testovi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accent1">
                    <a:lumMod val="75000"/>
                  </a:schemeClr>
                </a:solidFill>
              </a:rPr>
              <a:t>Podela prema sadržaju ispitivanja: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accent1">
                    <a:lumMod val="75000"/>
                  </a:schemeClr>
                </a:solidFill>
              </a:rPr>
              <a:t>1.Testovi ličnosti </a:t>
            </a:r>
            <a:r>
              <a:rPr lang="sr-Latn-CS" sz="2800" dirty="0" smtClean="0">
                <a:solidFill>
                  <a:schemeClr val="tx2"/>
                </a:solidFill>
              </a:rPr>
              <a:t>( </a:t>
            </a:r>
            <a:r>
              <a:rPr lang="sr-Latn-RS" sz="2800" dirty="0" smtClean="0">
                <a:solidFill>
                  <a:schemeClr val="tx2"/>
                </a:solidFill>
              </a:rPr>
              <a:t>Mahover test crt.lj.fig.</a:t>
            </a:r>
            <a:r>
              <a:rPr lang="sr-Latn-CS" sz="2800" dirty="0" smtClean="0">
                <a:solidFill>
                  <a:schemeClr val="tx2"/>
                </a:solidFill>
              </a:rPr>
              <a:t> )   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tx2"/>
                </a:solidFill>
              </a:rPr>
              <a:t>2.Testovi sposobnosti (REVISK)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sz="2800" dirty="0" smtClean="0">
                <a:solidFill>
                  <a:schemeClr val="tx2"/>
                </a:solidFill>
              </a:rPr>
              <a:t>3. Testovi znanja i veština (Tes</a:t>
            </a:r>
            <a:r>
              <a:rPr lang="en-US" sz="2800" dirty="0" smtClean="0">
                <a:solidFill>
                  <a:schemeClr val="tx2"/>
                </a:solidFill>
              </a:rPr>
              <a:t>t</a:t>
            </a:r>
            <a:r>
              <a:rPr lang="sr-Latn-CS" sz="2800" dirty="0" smtClean="0">
                <a:solidFill>
                  <a:schemeClr val="tx2"/>
                </a:solidFill>
              </a:rPr>
              <a:t> zn. srpsk.j.)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4" name="Picture 7" descr="j027592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148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431800" y="409575"/>
            <a:ext cx="8316913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tabLst>
                <a:tab pos="457200" algn="l"/>
              </a:tabLst>
              <a:defRPr/>
            </a:pPr>
            <a:r>
              <a:rPr lang="hr-HR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TESTOVI  LIČNOSTI za OSOS:</a:t>
            </a:r>
            <a:endParaRPr lang="sr-Latn-CS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endParaRPr lang="en-US" sz="14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endParaRPr lang="sr-Latn-CS" sz="900" dirty="0">
              <a:solidFill>
                <a:schemeClr val="tx2"/>
              </a:solidFill>
            </a:endParaRPr>
          </a:p>
          <a:p>
            <a:pPr>
              <a:buFontTx/>
              <a:buAutoNum type="arabicPeriod"/>
              <a:tabLst>
                <a:tab pos="457200" algn="l"/>
              </a:tabLst>
              <a:defRPr/>
            </a:pPr>
            <a:r>
              <a:rPr lang="hr-HR" sz="1600" b="1" dirty="0">
                <a:solidFill>
                  <a:schemeClr val="tx2"/>
                </a:solidFill>
                <a:cs typeface="Times New Roman" pitchFamily="18" charset="0"/>
              </a:rPr>
              <a:t>Skale procena</a:t>
            </a:r>
            <a:r>
              <a:rPr lang="hr-HR" sz="1400" b="1" dirty="0">
                <a:solidFill>
                  <a:schemeClr val="tx2"/>
                </a:solidFill>
                <a:cs typeface="Times New Roman" pitchFamily="18" charset="0"/>
              </a:rPr>
              <a:t> –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direktno procenjivanje po ispitivanim osobinama ili određenim ponašanjima </a:t>
            </a:r>
            <a:r>
              <a:rPr lang="hr-HR" sz="1400" dirty="0" smtClean="0">
                <a:solidFill>
                  <a:schemeClr val="tx2"/>
                </a:solidFill>
                <a:cs typeface="Times New Roman" pitchFamily="18" charset="0"/>
              </a:rPr>
              <a:t> OSOS</a:t>
            </a:r>
            <a:endParaRPr lang="sr-Latn-CS" sz="900" dirty="0">
              <a:solidFill>
                <a:schemeClr val="tx2"/>
              </a:solidFill>
            </a:endParaRPr>
          </a:p>
          <a:p>
            <a:pPr>
              <a:tabLst>
                <a:tab pos="457200" algn="l"/>
              </a:tabLst>
              <a:defRPr/>
            </a:pPr>
            <a:endParaRPr lang="en-US" sz="14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                       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nije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    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stidljiv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uop</a:t>
            </a:r>
            <a:r>
              <a:rPr lang="sr-Latn-RS" sz="1400" dirty="0">
                <a:solidFill>
                  <a:schemeClr val="tx2"/>
                </a:solidFill>
                <a:cs typeface="Times New Roman" pitchFamily="18" charset="0"/>
              </a:rPr>
              <a:t>š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te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				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veoma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stidljiv</a:t>
            </a:r>
            <a:endParaRPr lang="sr-Latn-CS" sz="900" dirty="0">
              <a:solidFill>
                <a:schemeClr val="tx2"/>
              </a:solidFill>
            </a:endParaRPr>
          </a:p>
          <a:p>
            <a:pPr>
              <a:tabLst>
                <a:tab pos="457200" algn="l"/>
              </a:tabLst>
              <a:defRPr/>
            </a:pP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			1	2	3	4	</a:t>
            </a:r>
            <a:r>
              <a:rPr lang="hr-HR" sz="1400" dirty="0" smtClean="0">
                <a:solidFill>
                  <a:schemeClr val="tx2"/>
                </a:solidFill>
                <a:cs typeface="Times New Roman" pitchFamily="18" charset="0"/>
              </a:rPr>
              <a:t>5</a:t>
            </a:r>
            <a:endParaRPr lang="en-US" sz="1600" b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2.</a:t>
            </a:r>
            <a:r>
              <a:rPr lang="hr-HR" sz="1600" b="1" dirty="0">
                <a:solidFill>
                  <a:schemeClr val="tx2"/>
                </a:solidFill>
                <a:cs typeface="Times New Roman" pitchFamily="18" charset="0"/>
              </a:rPr>
              <a:t>Upitnici ili inventari ličnosti</a:t>
            </a:r>
            <a:r>
              <a:rPr lang="hr-HR" sz="1400" b="1" dirty="0">
                <a:solidFill>
                  <a:schemeClr val="tx2"/>
                </a:solidFill>
                <a:cs typeface="Times New Roman" pitchFamily="18" charset="0"/>
              </a:rPr>
              <a:t> –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pismeno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postavljanje pitanja osobi o njenim reakcijama ili osećanjima u određenim situacijama ili </a:t>
            </a:r>
            <a:r>
              <a:rPr lang="hr-HR" sz="1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verbalne tvrdnje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za koje treba proceniti t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a</a:t>
            </a:r>
            <a:r>
              <a:rPr lang="sr-Latn-CS" sz="1400" dirty="0">
                <a:solidFill>
                  <a:schemeClr val="tx2"/>
                </a:solidFill>
              </a:rPr>
              <a:t>č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nost </a:t>
            </a:r>
            <a:r>
              <a:rPr lang="hr-HR" sz="1400" dirty="0" smtClean="0">
                <a:solidFill>
                  <a:schemeClr val="tx2"/>
                </a:solidFill>
                <a:cs typeface="Times New Roman" pitchFamily="18" charset="0"/>
              </a:rPr>
              <a:t> Ograničena upotreba kod OSOS (pojednostavljene verbalne formulacije i zadavanje starijim opismenjenim ispitanicima OS). Upitnik za osobu koja dobro poznaje klijenta</a:t>
            </a:r>
            <a:endParaRPr lang="sr-Latn-CS" sz="900" dirty="0">
              <a:solidFill>
                <a:schemeClr val="tx2"/>
              </a:solidFill>
            </a:endParaRPr>
          </a:p>
          <a:p>
            <a:pPr>
              <a:tabLst>
                <a:tab pos="457200" algn="l"/>
              </a:tabLst>
              <a:defRPr/>
            </a:pP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endParaRPr lang="en-US" sz="14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Da li se lak</a:t>
            </a:r>
            <a:r>
              <a:rPr lang="en-US" sz="1400" dirty="0">
                <a:solidFill>
                  <a:schemeClr val="tx2"/>
                </a:solidFill>
                <a:cs typeface="Times New Roman" pitchFamily="18" charset="0"/>
              </a:rPr>
              <a:t>o </a:t>
            </a:r>
            <a:r>
              <a:rPr lang="en-US" sz="1400" dirty="0" err="1">
                <a:solidFill>
                  <a:schemeClr val="tx2"/>
                </a:solidFill>
                <a:cs typeface="Times New Roman" pitchFamily="18" charset="0"/>
              </a:rPr>
              <a:t>naljutite</a:t>
            </a:r>
            <a:r>
              <a:rPr lang="sr-Latn-RS" sz="1400" dirty="0" smtClean="0">
                <a:solidFill>
                  <a:schemeClr val="tx2"/>
                </a:solidFill>
                <a:cs typeface="Times New Roman" pitchFamily="18" charset="0"/>
              </a:rPr>
              <a:t>?                            Da li se on lako naljuti ?</a:t>
            </a:r>
            <a:endParaRPr lang="en-US" sz="1400" dirty="0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17411" name="Picture 13" descr="inkblot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608388"/>
            <a:ext cx="2514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7412" name="Rectangle 15"/>
          <p:cNvSpPr>
            <a:spLocks noChangeArrowheads="1"/>
          </p:cNvSpPr>
          <p:nvPr/>
        </p:nvSpPr>
        <p:spPr bwMode="auto">
          <a:xfrm>
            <a:off x="468313" y="6042025"/>
            <a:ext cx="71423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r>
              <a:rPr lang="hr-HR" sz="1600" b="1" dirty="0">
                <a:solidFill>
                  <a:schemeClr val="tx2"/>
                </a:solidFill>
              </a:rPr>
              <a:t>4. </a:t>
            </a:r>
            <a:r>
              <a:rPr lang="hr-HR" sz="1600" b="1" dirty="0">
                <a:solidFill>
                  <a:schemeClr val="tx2"/>
                </a:solidFill>
                <a:cs typeface="Times New Roman" pitchFamily="18" charset="0"/>
              </a:rPr>
              <a:t>Situacioni testovi  </a:t>
            </a:r>
            <a:r>
              <a:rPr lang="hr-HR" sz="1400" b="1" dirty="0">
                <a:solidFill>
                  <a:schemeClr val="tx2"/>
                </a:solidFill>
                <a:cs typeface="Times New Roman" pitchFamily="18" charset="0"/>
              </a:rPr>
              <a:t>–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procena </a:t>
            </a:r>
            <a:r>
              <a:rPr lang="hr-HR" sz="1400" dirty="0" smtClean="0">
                <a:solidFill>
                  <a:schemeClr val="tx2"/>
                </a:solidFill>
                <a:cs typeface="Times New Roman" pitchFamily="18" charset="0"/>
              </a:rPr>
              <a:t>li</a:t>
            </a:r>
            <a:r>
              <a:rPr lang="hr-HR" sz="1400" dirty="0" smtClean="0">
                <a:solidFill>
                  <a:schemeClr val="tx2"/>
                </a:solidFill>
              </a:rPr>
              <a:t>č</a:t>
            </a:r>
            <a:r>
              <a:rPr lang="hr-HR" sz="1400" dirty="0" smtClean="0">
                <a:solidFill>
                  <a:schemeClr val="tx2"/>
                </a:solidFill>
                <a:cs typeface="Times New Roman" pitchFamily="18" charset="0"/>
              </a:rPr>
              <a:t>nosti OSOS </a:t>
            </a:r>
            <a:r>
              <a:rPr lang="hr-HR" sz="1400" dirty="0">
                <a:solidFill>
                  <a:schemeClr val="tx2"/>
                </a:solidFill>
                <a:cs typeface="Times New Roman" pitchFamily="18" charset="0"/>
              </a:rPr>
              <a:t>na osnovu ponašanja u određenim situacijama 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7413" name="Rectangle 16"/>
          <p:cNvSpPr>
            <a:spLocks noChangeArrowheads="1"/>
          </p:cNvSpPr>
          <p:nvPr/>
        </p:nvSpPr>
        <p:spPr bwMode="auto">
          <a:xfrm>
            <a:off x="468313" y="3681413"/>
            <a:ext cx="30956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r-HR" sz="1600" b="1" dirty="0">
                <a:solidFill>
                  <a:schemeClr val="tx2"/>
                </a:solidFill>
              </a:rPr>
              <a:t>3. Projektivne tehnike</a:t>
            </a:r>
            <a:r>
              <a:rPr lang="en-US" sz="1400" b="1" dirty="0">
                <a:solidFill>
                  <a:schemeClr val="tx2"/>
                </a:solidFill>
              </a:rPr>
              <a:t>- </a:t>
            </a:r>
            <a:r>
              <a:rPr lang="hr-HR" sz="1400" dirty="0">
                <a:solidFill>
                  <a:schemeClr val="tx2"/>
                </a:solidFill>
              </a:rPr>
              <a:t> nestrukturiran</a:t>
            </a:r>
            <a:r>
              <a:rPr lang="en-US" sz="1400" dirty="0" err="1">
                <a:solidFill>
                  <a:schemeClr val="tx2"/>
                </a:solidFill>
              </a:rPr>
              <a:t>i</a:t>
            </a:r>
            <a:r>
              <a:rPr lang="hr-HR" sz="1400" dirty="0">
                <a:solidFill>
                  <a:schemeClr val="tx2"/>
                </a:solidFill>
              </a:rPr>
              <a:t> materijal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provocira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ispoljavanje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nesvesnog</a:t>
            </a:r>
            <a:endParaRPr lang="sr-Latn-RS" sz="1400" dirty="0" smtClean="0">
              <a:solidFill>
                <a:schemeClr val="tx2"/>
              </a:solidFill>
            </a:endParaRPr>
          </a:p>
          <a:p>
            <a:pPr marL="342900" indent="-342900"/>
            <a:endParaRPr lang="sr-Latn-RS" sz="1400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sr-Latn-RS" sz="1400" b="1" dirty="0" smtClean="0">
                <a:solidFill>
                  <a:schemeClr val="tx2"/>
                </a:solidFill>
              </a:rPr>
              <a:t>Kod OSOS naročito pogodne neverbalne projektivne tehnike</a:t>
            </a:r>
            <a:r>
              <a:rPr lang="hr-HR" sz="1400" b="1" dirty="0" smtClean="0">
                <a:solidFill>
                  <a:schemeClr val="tx2"/>
                </a:solidFill>
              </a:rPr>
              <a:t> </a:t>
            </a:r>
            <a:endParaRPr lang="sr-Latn-CS" sz="1400" b="1" dirty="0">
              <a:solidFill>
                <a:schemeClr val="tx2"/>
              </a:solidFill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3897313"/>
            <a:ext cx="23399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Klasifikacija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testova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OSOS </a:t>
            </a:r>
            <a:r>
              <a:rPr lang="sr-Latn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sr-Latn-R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Radoman 1996</a:t>
            </a:r>
            <a:r>
              <a:rPr lang="sr-Latn-R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1.Testovi koji su originalno konstruisani i specijalno namenjeni  za ispitanike sa OS</a:t>
            </a:r>
          </a:p>
          <a:p>
            <a:pPr>
              <a:buNone/>
            </a:pPr>
            <a:r>
              <a:rPr lang="sr-Latn-RS" dirty="0" smtClean="0"/>
              <a:t> ( Pintner-Paterson , Čikaški neverbalni test, HNTLA  , Driver-Colins test   itd.)</a:t>
            </a:r>
          </a:p>
          <a:p>
            <a:pPr>
              <a:buNone/>
            </a:pPr>
            <a:r>
              <a:rPr lang="sr-Latn-RS" dirty="0" smtClean="0"/>
              <a:t>2. Testovi konstruisani za opštu populaciju a zatim</a:t>
            </a:r>
            <a:r>
              <a:rPr lang="en-US" dirty="0" smtClean="0"/>
              <a:t> </a:t>
            </a:r>
            <a:r>
              <a:rPr lang="en-US" dirty="0" err="1" smtClean="0"/>
              <a:t>modifikovani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prilagođeni ispitanicima sa OS</a:t>
            </a:r>
          </a:p>
          <a:p>
            <a:pPr>
              <a:buNone/>
            </a:pPr>
            <a:r>
              <a:rPr lang="sr-Latn-RS" dirty="0" smtClean="0"/>
              <a:t>   (WISC, REVISK, Bender geštalt test, Kuća-Drvo-Čovek itd.)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b="1" dirty="0" smtClean="0"/>
              <a:t>  Specijalni testovi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OSOS</a:t>
            </a:r>
            <a:endParaRPr lang="sr-Latn-RS" b="1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estovi </a:t>
            </a:r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sposobnosti</a:t>
            </a:r>
            <a:r>
              <a:rPr lang="sr-Latn-RS" dirty="0" smtClean="0"/>
              <a:t> kojima se ispituju osobe sa oštećenim sluhom </a:t>
            </a:r>
            <a:r>
              <a:rPr lang="en-US" dirty="0" smtClean="0"/>
              <a:t>–</a:t>
            </a:r>
            <a:r>
              <a:rPr lang="en-US" dirty="0" err="1" smtClean="0"/>
              <a:t>npr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sr-Latn-RS" dirty="0" smtClean="0">
                <a:solidFill>
                  <a:srgbClr val="FF0000"/>
                </a:solidFill>
              </a:rPr>
              <a:t>HNTLA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estovi </a:t>
            </a:r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ličnosti</a:t>
            </a:r>
            <a:r>
              <a:rPr lang="sr-Latn-RS" dirty="0" smtClean="0"/>
              <a:t> </a:t>
            </a:r>
            <a:r>
              <a:rPr lang="en-US" dirty="0" smtClean="0"/>
              <a:t>–  </a:t>
            </a:r>
            <a:r>
              <a:rPr lang="en-US" dirty="0" err="1" smtClean="0"/>
              <a:t>npr</a:t>
            </a:r>
            <a:r>
              <a:rPr lang="en-US" dirty="0" smtClean="0"/>
              <a:t>.</a:t>
            </a:r>
            <a:r>
              <a:rPr lang="sr-Latn-RS" dirty="0" smtClean="0">
                <a:solidFill>
                  <a:srgbClr val="FF0000"/>
                </a:solidFill>
              </a:rPr>
              <a:t>Inventar ličnosti za gluvu decu </a:t>
            </a:r>
            <a:r>
              <a:rPr lang="sr-Latn-RS" dirty="0" smtClean="0"/>
              <a:t>Lili Brunšvig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estovi </a:t>
            </a:r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</a:rPr>
              <a:t>psiholingvističkih i komunikativnih </a:t>
            </a:r>
            <a:r>
              <a:rPr lang="sr-Latn-RS" dirty="0" smtClean="0"/>
              <a:t>sposobnosti </a:t>
            </a:r>
            <a:r>
              <a:rPr lang="en-US" dirty="0" smtClean="0"/>
              <a:t>- </a:t>
            </a:r>
            <a:r>
              <a:rPr lang="en-US" dirty="0" err="1" smtClean="0"/>
              <a:t>npr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0000"/>
                </a:solidFill>
              </a:rPr>
              <a:t>SKS</a:t>
            </a:r>
            <a:r>
              <a:rPr lang="sr-Latn-RS" dirty="0" smtClean="0"/>
              <a:t> –Radoman i Nikolić       </a:t>
            </a:r>
            <a:endParaRPr lang="en-US" dirty="0"/>
          </a:p>
        </p:txBody>
      </p:sp>
      <p:pic>
        <p:nvPicPr>
          <p:cNvPr id="4" name="Picture 7" descr="sy0017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429000"/>
            <a:ext cx="1828800" cy="1130300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urdopsihološki testovi specijalno konstruisani i normirani za OSOS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627313" y="1233488"/>
            <a:ext cx="604837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es-ES" sz="20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es-ES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Vekslerove</a:t>
            </a:r>
            <a:r>
              <a:rPr lang="es-E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skale</a:t>
            </a:r>
            <a:r>
              <a:rPr lang="es-E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za</a:t>
            </a:r>
            <a:r>
              <a:rPr lang="es-E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merenje</a:t>
            </a:r>
            <a:r>
              <a:rPr lang="es-E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s-ES" sz="2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inteligencije</a:t>
            </a:r>
            <a:r>
              <a:rPr lang="sr-Latn-R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(opšti test prilagođen za upotrebu  sa OSOS)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r>
              <a:rPr lang="sr-Latn-R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r>
              <a:rPr lang="sr-Latn-R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WISC   , domaća standardizacija </a:t>
            </a:r>
            <a:r>
              <a:rPr lang="sr-Latn-R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REVISK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r>
              <a:rPr lang="sr-Latn-R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WAIS – za odrasle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r>
              <a:rPr lang="sr-Latn-RS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WPPIS  - za predškolski uzrast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endParaRPr lang="sr-Latn-RS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457200" algn="l"/>
              </a:tabLst>
              <a:defRPr/>
            </a:pPr>
            <a:r>
              <a:rPr lang="sr-Latn-RS" sz="2000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Neverbalni deo skale i neverbalni IQ se koriste za testiranje inteligencije gluvih dok se verbalna skala pretežno koristi kao mera verbalne razvijenosti</a:t>
            </a:r>
            <a:endParaRPr lang="sr-Latn-RS" sz="20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5734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24574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2800" u="sng" dirty="0" smtClean="0"/>
              <a:t>  Bender – Geštalt  vizuomotorni   test </a:t>
            </a:r>
            <a:endParaRPr lang="en-US" sz="2800" u="sng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sl-SI" sz="2000" i="1" u="sng" dirty="0" smtClean="0"/>
          </a:p>
          <a:p>
            <a:r>
              <a:rPr lang="sl-SI" sz="2000" dirty="0" smtClean="0"/>
              <a:t>Bender geštalt  test se pokazao kao pogodan  za procenu inteligencije i neuroloških oštećenja  dece  sa oštećenim sluhom, poremećaja učenja i sl.</a:t>
            </a:r>
          </a:p>
          <a:p>
            <a:r>
              <a:rPr lang="sl-SI" sz="2000" dirty="0" smtClean="0"/>
              <a:t> Sposobnosti koje se mere uključuju: </a:t>
            </a:r>
            <a:r>
              <a:rPr lang="sl-SI" sz="2000" i="1" dirty="0" smtClean="0"/>
              <a:t>memoriju, vizuelnu percepciju, motornu koordinaciju, vremenske i prostorne odnose, njihovu organizaciju i reprezentaciju</a:t>
            </a:r>
            <a:endParaRPr lang="sl-SI" sz="2000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sl-SI" sz="2000" i="1" u="sng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sl-SI" sz="2000" i="1" u="sng" dirty="0" smtClean="0"/>
              <a:t>Ispituje  sledeće sposobnosti  OSOS: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sl-SI" sz="2000" i="1" u="sng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z="2000" i="1" u="sng" dirty="0" smtClean="0"/>
              <a:t>Sposobnost</a:t>
            </a:r>
            <a:r>
              <a:rPr lang="sl-SI" sz="2000" dirty="0" smtClean="0"/>
              <a:t> da percipira figuru kao </a:t>
            </a:r>
            <a:r>
              <a:rPr lang="sl-SI" sz="2000" b="1" dirty="0" smtClean="0"/>
              <a:t>ograničenu celinu</a:t>
            </a:r>
            <a:r>
              <a:rPr lang="sl-SI" sz="2000" dirty="0" smtClean="0"/>
              <a:t>; da može voljno da započne aktivnost kao i da je voljno prekine, da crtanjem ne širi figuru tačkicama ili crticama, tj. da nema perseveracija.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sl-SI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z="2000" i="1" u="sng" dirty="0" smtClean="0"/>
              <a:t>Sposobnost</a:t>
            </a:r>
            <a:r>
              <a:rPr lang="sl-SI" sz="2000" dirty="0" smtClean="0"/>
              <a:t>  da percipira i da </a:t>
            </a:r>
            <a:r>
              <a:rPr lang="sl-SI" sz="2000" b="1" dirty="0" smtClean="0"/>
              <a:t>kopira linije</a:t>
            </a:r>
            <a:r>
              <a:rPr lang="sl-SI" sz="2000" dirty="0" smtClean="0"/>
              <a:t> i </a:t>
            </a:r>
            <a:r>
              <a:rPr lang="sl-SI" sz="2000" b="1" dirty="0" smtClean="0"/>
              <a:t>oblike korektno</a:t>
            </a:r>
            <a:r>
              <a:rPr lang="sl-SI" sz="2000" dirty="0" smtClean="0"/>
              <a:t> u odnosu na pravac i formu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sl-SI" sz="20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sl-SI" sz="2000" i="1" u="sng" dirty="0" smtClean="0"/>
              <a:t>Sposobnost  </a:t>
            </a:r>
            <a:r>
              <a:rPr lang="sl-SI" sz="2000" dirty="0" smtClean="0"/>
              <a:t> </a:t>
            </a:r>
            <a:r>
              <a:rPr lang="sl-SI" sz="2000" b="1" dirty="0" smtClean="0"/>
              <a:t>integracije delova u celinu</a:t>
            </a:r>
            <a:r>
              <a:rPr lang="sl-SI" sz="2000" dirty="0" smtClean="0"/>
              <a:t> -</a:t>
            </a:r>
            <a:r>
              <a:rPr lang="sl-SI" sz="2000" b="1" dirty="0" smtClean="0"/>
              <a:t>geštalt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Primeri zadataka za reprodukciju  </a:t>
            </a:r>
            <a:br>
              <a:rPr lang="en-US" sz="3200" smtClean="0"/>
            </a:br>
            <a:r>
              <a:rPr lang="en-US" sz="3200" smtClean="0"/>
              <a:t> BENDER GEŠTALT  TESTA </a:t>
            </a:r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>
            <p:ph sz="quarter" idx="1"/>
          </p:nvPr>
        </p:nvGraphicFramePr>
        <p:xfrm>
          <a:off x="676275" y="1889125"/>
          <a:ext cx="2790825" cy="1590675"/>
        </p:xfrm>
        <a:graphic>
          <a:graphicData uri="http://schemas.openxmlformats.org/presentationml/2006/ole">
            <p:oleObj spid="_x0000_s1026" r:id="rId3" imgW="2790476" imgH="1590897" progId="">
              <p:embed/>
            </p:oleObj>
          </a:graphicData>
        </a:graphic>
      </p:graphicFrame>
      <p:graphicFrame>
        <p:nvGraphicFramePr>
          <p:cNvPr id="3075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4692650" y="1717675"/>
          <a:ext cx="2295525" cy="1933575"/>
        </p:xfrm>
        <a:graphic>
          <a:graphicData uri="http://schemas.openxmlformats.org/presentationml/2006/ole">
            <p:oleObj spid="_x0000_s1027" r:id="rId4" imgW="2295238" imgH="1933333" progId="">
              <p:embed/>
            </p:oleObj>
          </a:graphicData>
        </a:graphic>
      </p:graphicFrame>
      <p:graphicFrame>
        <p:nvGraphicFramePr>
          <p:cNvPr id="3076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1076325" y="4175125"/>
          <a:ext cx="1990725" cy="1666875"/>
        </p:xfrm>
        <a:graphic>
          <a:graphicData uri="http://schemas.openxmlformats.org/presentationml/2006/ole">
            <p:oleObj spid="_x0000_s1028" r:id="rId5" imgW="1991003" imgH="1666667" progId="">
              <p:embed/>
            </p:oleObj>
          </a:graphicData>
        </a:graphic>
      </p:graphicFrame>
      <p:graphicFrame>
        <p:nvGraphicFramePr>
          <p:cNvPr id="3077" name="Object 23"/>
          <p:cNvGraphicFramePr>
            <a:graphicFrameLocks noChangeAspect="1"/>
          </p:cNvGraphicFramePr>
          <p:nvPr>
            <p:ph sz="quarter" idx="4"/>
          </p:nvPr>
        </p:nvGraphicFramePr>
        <p:xfrm>
          <a:off x="4892675" y="4292600"/>
          <a:ext cx="1895475" cy="1625600"/>
        </p:xfrm>
        <a:graphic>
          <a:graphicData uri="http://schemas.openxmlformats.org/presentationml/2006/ole">
            <p:oleObj spid="_x0000_s1029" r:id="rId6" imgW="1895238" imgH="1819529" progId="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Istorija</a:t>
            </a:r>
            <a:r>
              <a:rPr lang="en-US" b="1" dirty="0" smtClean="0"/>
              <a:t> </a:t>
            </a:r>
            <a:r>
              <a:rPr lang="en-US" b="1" dirty="0" err="1" smtClean="0"/>
              <a:t>slu</a:t>
            </a:r>
            <a:r>
              <a:rPr lang="sr-Latn-RS" b="1" dirty="0" smtClean="0"/>
              <a:t>č</a:t>
            </a:r>
            <a:r>
              <a:rPr lang="en-US" b="1" dirty="0" err="1" smtClean="0"/>
              <a:t>aja</a:t>
            </a:r>
            <a:r>
              <a:rPr lang="sr-Latn-RS" b="1" dirty="0" smtClean="0"/>
              <a:t>- </a:t>
            </a:r>
            <a:r>
              <a:rPr lang="sr-Latn-RS" sz="2400" dirty="0" smtClean="0"/>
              <a:t>metoda proučavanja pojedinca tokom njegovog razvoja. Ona sadrži biografske</a:t>
            </a:r>
          </a:p>
          <a:p>
            <a:pPr>
              <a:buNone/>
            </a:pPr>
            <a:r>
              <a:rPr lang="sr-Latn-RS" sz="2400" dirty="0" smtClean="0"/>
              <a:t>     podatke o ispitaniku ili ispitanici OS, </a:t>
            </a:r>
          </a:p>
          <a:p>
            <a:pPr>
              <a:buNone/>
            </a:pPr>
            <a:r>
              <a:rPr lang="sr-Latn-RS" sz="2400" dirty="0" smtClean="0"/>
              <a:t>     jer je njegova/njena ličnost proizvod</a:t>
            </a:r>
          </a:p>
          <a:p>
            <a:pPr>
              <a:buNone/>
            </a:pPr>
            <a:r>
              <a:rPr lang="sr-Latn-RS" sz="2400" dirty="0" smtClean="0"/>
              <a:t>     prošlih iskustava, važnih događaja i </a:t>
            </a:r>
          </a:p>
          <a:p>
            <a:pPr>
              <a:buNone/>
            </a:pPr>
            <a:r>
              <a:rPr lang="sr-Latn-RS" sz="2400" dirty="0" smtClean="0"/>
              <a:t>     situacija </a:t>
            </a:r>
            <a:r>
              <a:rPr lang="en-US" sz="2400" dirty="0" smtClean="0"/>
              <a:t> </a:t>
            </a:r>
            <a:r>
              <a:rPr lang="en-US" sz="2400" dirty="0" err="1" smtClean="0"/>
              <a:t>tokom</a:t>
            </a:r>
            <a:r>
              <a:rPr lang="sr-Latn-RS" sz="2400" dirty="0" smtClean="0"/>
              <a:t> života- njena istorija</a:t>
            </a:r>
          </a:p>
          <a:p>
            <a:pPr>
              <a:buNone/>
            </a:pPr>
            <a:r>
              <a:rPr lang="sr-Latn-RS" sz="2400" dirty="0" smtClean="0"/>
              <a:t>             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819400"/>
            <a:ext cx="180022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819400"/>
            <a:ext cx="106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114800"/>
            <a:ext cx="12461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876800"/>
            <a:ext cx="1236663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Istorija slučaja OSOS obuhvata: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      </a:t>
            </a:r>
            <a:r>
              <a:rPr lang="sr-Latn-R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/>
              <a:t>   - opšte podatke ,</a:t>
            </a:r>
          </a:p>
          <a:p>
            <a:pPr>
              <a:buNone/>
            </a:pPr>
            <a:r>
              <a:rPr lang="sr-Latn-RS" dirty="0" smtClean="0"/>
              <a:t>           - problem zbog koga se javlja,      </a:t>
            </a:r>
          </a:p>
          <a:p>
            <a:pPr>
              <a:buNone/>
            </a:pPr>
            <a:r>
              <a:rPr lang="sr-Latn-RS" dirty="0" smtClean="0"/>
              <a:t>         </a:t>
            </a:r>
          </a:p>
          <a:p>
            <a:pPr>
              <a:buNone/>
            </a:pPr>
            <a:r>
              <a:rPr lang="sr-Latn-RS" dirty="0" smtClean="0"/>
              <a:t>       </a:t>
            </a:r>
            <a:r>
              <a:rPr lang="sr-Latn-RS" dirty="0" smtClean="0">
                <a:solidFill>
                  <a:srgbClr val="FF0000"/>
                </a:solidFill>
              </a:rPr>
              <a:t>II</a:t>
            </a:r>
            <a:r>
              <a:rPr lang="sr-Latn-RS" dirty="0" smtClean="0"/>
              <a:t>  </a:t>
            </a: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- istoriju razvoja i konteksta </a:t>
            </a:r>
          </a:p>
          <a:p>
            <a:pPr>
              <a:buNone/>
            </a:pP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            a) istorija porodice b) individualna istor.  </a:t>
            </a:r>
          </a:p>
          <a:p>
            <a:pPr>
              <a:buNone/>
            </a:pP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            (prenatalni, natalni i postnatalni razvoj),</a:t>
            </a:r>
          </a:p>
          <a:p>
            <a:pPr>
              <a:buNone/>
            </a:pPr>
            <a:endParaRPr lang="sr-Latn-R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r>
              <a:rPr lang="sr-Latn-RS" dirty="0" smtClean="0">
                <a:solidFill>
                  <a:srgbClr val="FF0000"/>
                </a:solidFill>
              </a:rPr>
              <a:t>III</a:t>
            </a: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  - aktuelni psihosocijalni status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</a:t>
            </a:r>
            <a:r>
              <a:rPr lang="sr-Latn-RS" dirty="0" smtClean="0"/>
              <a:t>ermin metod koristimo u širem i užem značenju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u="sng" dirty="0" smtClean="0">
                <a:solidFill>
                  <a:srgbClr val="FF0000"/>
                </a:solidFill>
              </a:rPr>
              <a:t>Šire</a:t>
            </a:r>
            <a:r>
              <a:rPr lang="sr-Cyrl-RS" u="sng" dirty="0" smtClean="0"/>
              <a:t>:</a:t>
            </a:r>
            <a:r>
              <a:rPr lang="sr-Latn-RS" u="sng" dirty="0" smtClean="0"/>
              <a:t> istraživački metod</a:t>
            </a:r>
            <a:endParaRPr lang="sr-Cyrl-RS" u="sng" dirty="0" smtClean="0"/>
          </a:p>
          <a:p>
            <a:pPr>
              <a:buNone/>
            </a:pP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sr-Latn-RS" dirty="0" smtClean="0"/>
              <a:t>Opšti način organizovanja naučnog istraživanja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-ек</a:t>
            </a:r>
            <a:r>
              <a:rPr lang="sr-Latn-RS" dirty="0" smtClean="0"/>
              <a:t>speriment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</a:t>
            </a:r>
            <a:r>
              <a:rPr lang="sr-Latn-RS" dirty="0" smtClean="0"/>
              <a:t>sistematsko neekspe -rimentalno istraživanje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Latn-RS" u="sng" dirty="0" smtClean="0">
                <a:solidFill>
                  <a:srgbClr val="FF0000"/>
                </a:solidFill>
              </a:rPr>
              <a:t>Uže</a:t>
            </a:r>
            <a:r>
              <a:rPr lang="sr-Cyrl-RS" u="sng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</a:t>
            </a:r>
            <a:r>
              <a:rPr lang="sr-Latn-RS" dirty="0" smtClean="0"/>
              <a:t>sihodijagnostički metod </a:t>
            </a:r>
            <a:endParaRPr lang="sr-Cyrl-RS" dirty="0" smtClean="0"/>
          </a:p>
          <a:p>
            <a:pPr>
              <a:buFontTx/>
              <a:buChar char="-"/>
            </a:pPr>
            <a:r>
              <a:rPr lang="en-US" dirty="0" smtClean="0"/>
              <a:t>P</a:t>
            </a:r>
            <a:r>
              <a:rPr lang="sr-Latn-RS" dirty="0" smtClean="0"/>
              <a:t>sihološki testovi</a:t>
            </a:r>
            <a:endParaRPr lang="sr-Cyrl-RS" dirty="0" smtClean="0"/>
          </a:p>
          <a:p>
            <a:pPr>
              <a:buFontTx/>
              <a:buChar char="-"/>
            </a:pPr>
            <a:r>
              <a:rPr lang="sr-Latn-RS" dirty="0" smtClean="0"/>
              <a:t>Istorija slučaja</a:t>
            </a:r>
            <a:r>
              <a:rPr lang="sr-Cyrl-RS" dirty="0" smtClean="0"/>
              <a:t> </a:t>
            </a:r>
          </a:p>
          <a:p>
            <a:pPr>
              <a:buFontTx/>
              <a:buChar char="-"/>
            </a:pPr>
            <a:r>
              <a:rPr lang="sr-Cyrl-RS" dirty="0" smtClean="0"/>
              <a:t>о</a:t>
            </a:r>
            <a:r>
              <a:rPr lang="sr-Latn-RS" dirty="0" smtClean="0"/>
              <a:t>pservacija</a:t>
            </a: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sr-Latn-RS" dirty="0" smtClean="0"/>
              <a:t> </a:t>
            </a:r>
            <a:r>
              <a:rPr lang="en-US" dirty="0" smtClean="0"/>
              <a:t>I</a:t>
            </a:r>
            <a:r>
              <a:rPr lang="sr-Latn-RS" dirty="0" smtClean="0"/>
              <a:t>ntervencioni</a:t>
            </a:r>
            <a:r>
              <a:rPr lang="en-US" dirty="0" smtClean="0"/>
              <a:t> (</a:t>
            </a:r>
            <a:r>
              <a:rPr lang="sr-Latn-RS" dirty="0" smtClean="0"/>
              <a:t>Psihoterapijski) metod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 </a:t>
            </a:r>
            <a:r>
              <a:rPr lang="en-US" dirty="0" smtClean="0"/>
              <a:t>B</a:t>
            </a:r>
            <a:r>
              <a:rPr lang="sr-Latn-RS" dirty="0" smtClean="0"/>
              <a:t>ihejvioralna terapija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Intervju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Prilika da se čuje priča OSOS i njen pristup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edostatak: komunikaciona barijera koju prevazilazi samo iskusni intervjuer koji poznaje znakovni jezik</a:t>
            </a:r>
          </a:p>
          <a:p>
            <a:endParaRPr lang="sr-Latn-RS" dirty="0" smtClean="0"/>
          </a:p>
          <a:p>
            <a:r>
              <a:rPr lang="en-US" dirty="0" err="1" smtClean="0"/>
              <a:t>Kontaktni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Prate</a:t>
            </a:r>
            <a:r>
              <a:rPr lang="sr-Latn-RS" dirty="0" smtClean="0"/>
              <a:t>ći</a:t>
            </a:r>
          </a:p>
          <a:p>
            <a:r>
              <a:rPr lang="sr-Latn-RS" dirty="0" smtClean="0"/>
              <a:t>Završni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ntervencione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tehnike </a:t>
            </a:r>
            <a:r>
              <a:rPr lang="en-US" dirty="0" smtClean="0"/>
              <a:t>(p</a:t>
            </a:r>
            <a:r>
              <a:rPr lang="sr-Latn-RS" dirty="0" smtClean="0"/>
              <a:t>siho</a:t>
            </a:r>
            <a:r>
              <a:rPr lang="sr-Latn-RS" dirty="0" smtClean="0">
                <a:solidFill>
                  <a:srgbClr val="C00000"/>
                </a:solidFill>
              </a:rPr>
              <a:t>terapijske </a:t>
            </a:r>
            <a:r>
              <a:rPr lang="sr-Latn-RS" dirty="0" smtClean="0"/>
              <a:t>tehnike i druge koje se koriste sa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sr-Latn-RS" dirty="0" smtClean="0"/>
              <a:t> OSOS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r-Latn-RS" dirty="0" smtClean="0"/>
          </a:p>
          <a:p>
            <a:r>
              <a:rPr lang="sr-Latn-RS" dirty="0" smtClean="0"/>
              <a:t>Bihejvioralna terapija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sihodrama i sociodrama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rt terapija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erapija plesom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orodična terapija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sihoterapija dijade majka-gluvo dete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erapija igrom (play therapy)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etodi menjanja stavova prema osobama oštećenog sluha (sa ometenošću )</a:t>
            </a:r>
            <a:endParaRPr lang="en-US" dirty="0" smtClean="0"/>
          </a:p>
          <a:p>
            <a:r>
              <a:rPr lang="en-US" dirty="0" smtClean="0"/>
              <a:t>Ra</a:t>
            </a:r>
            <a:r>
              <a:rPr lang="sr-Latn-RS" dirty="0" smtClean="0"/>
              <a:t>z</a:t>
            </a:r>
            <a:r>
              <a:rPr lang="en-US" dirty="0" err="1" smtClean="0"/>
              <a:t>li</a:t>
            </a:r>
            <a:r>
              <a:rPr lang="sr-Latn-RS" dirty="0" smtClean="0"/>
              <a:t>č</a:t>
            </a:r>
            <a:r>
              <a:rPr lang="en-US" dirty="0" err="1" smtClean="0"/>
              <a:t>ite</a:t>
            </a:r>
            <a:r>
              <a:rPr lang="sr-Latn-RS" dirty="0" smtClean="0"/>
              <a:t> razvojno</a:t>
            </a:r>
            <a:r>
              <a:rPr lang="en-US" dirty="0" smtClean="0"/>
              <a:t> </a:t>
            </a:r>
            <a:r>
              <a:rPr lang="en-US" dirty="0" err="1" smtClean="0"/>
              <a:t>stimulativne</a:t>
            </a:r>
            <a:r>
              <a:rPr lang="en-US" dirty="0" smtClean="0"/>
              <a:t> </a:t>
            </a:r>
            <a:r>
              <a:rPr lang="sr-Latn-RS" dirty="0" smtClean="0"/>
              <a:t> tehnike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r-Latn-CS" smtClean="0">
                <a:solidFill>
                  <a:schemeClr val="tx2"/>
                </a:solidFill>
              </a:rPr>
              <a:t>Eksperiment 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sr-Latn-CS" sz="2800" dirty="0" smtClean="0">
                <a:solidFill>
                  <a:schemeClr val="tx2"/>
                </a:solidFill>
              </a:rPr>
              <a:t>Sistematsko i namerno izazivanje psihološke pojave i menjanje uslova u kojima se  pojava javlja</a:t>
            </a:r>
          </a:p>
          <a:p>
            <a:pPr eaLnBrk="1" hangingPunct="1"/>
            <a:r>
              <a:rPr lang="sr-Latn-CS" sz="2800" dirty="0" smtClean="0">
                <a:solidFill>
                  <a:schemeClr val="tx2"/>
                </a:solidFill>
              </a:rPr>
              <a:t>Cilj eksperimenta je utvrđivanje zavisnosti neke</a:t>
            </a:r>
            <a:r>
              <a:rPr lang="en-US" sz="2800" dirty="0" smtClean="0">
                <a:solidFill>
                  <a:schemeClr val="tx2"/>
                </a:solidFill>
              </a:rPr>
              <a:t>(</a:t>
            </a:r>
            <a:r>
              <a:rPr lang="en-US" sz="2800" dirty="0" err="1" smtClean="0">
                <a:solidFill>
                  <a:schemeClr val="tx2"/>
                </a:solidFill>
              </a:rPr>
              <a:t>psiholo</a:t>
            </a:r>
            <a:r>
              <a:rPr lang="sr-Latn-RS" sz="2800" dirty="0" smtClean="0">
                <a:solidFill>
                  <a:schemeClr val="tx2"/>
                </a:solidFill>
              </a:rPr>
              <a:t>š</a:t>
            </a:r>
            <a:r>
              <a:rPr lang="en-US" sz="2800" dirty="0" err="1" smtClean="0">
                <a:solidFill>
                  <a:schemeClr val="tx2"/>
                </a:solidFill>
              </a:rPr>
              <a:t>ke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  <a:r>
              <a:rPr lang="sr-Latn-CS" sz="2800" dirty="0" smtClean="0">
                <a:solidFill>
                  <a:schemeClr val="tx2"/>
                </a:solidFill>
              </a:rPr>
              <a:t> pojave od odredjenih uslova</a:t>
            </a:r>
          </a:p>
          <a:p>
            <a:pPr eaLnBrk="1" hangingPunct="1"/>
            <a:r>
              <a:rPr lang="sr-Latn-CS" sz="2800" dirty="0" smtClean="0">
                <a:solidFill>
                  <a:schemeClr val="tx2"/>
                </a:solidFill>
              </a:rPr>
              <a:t>Zavisna i nezavisna varijabla</a:t>
            </a:r>
          </a:p>
          <a:p>
            <a:pPr eaLnBrk="1" hangingPunct="1">
              <a:buFont typeface="Wingdings" pitchFamily="2" charset="2"/>
              <a:buNone/>
            </a:pPr>
            <a:endParaRPr lang="sr-Latn-CS" sz="28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r-Latn-CS" sz="2800" u="sng" dirty="0" smtClean="0">
                <a:solidFill>
                  <a:schemeClr val="tx2"/>
                </a:solidFill>
              </a:rPr>
              <a:t>Primer: </a:t>
            </a:r>
            <a:r>
              <a:rPr lang="sr-Latn-CS" sz="2800" u="sng" dirty="0">
                <a:solidFill>
                  <a:schemeClr val="tx2"/>
                </a:solidFill>
              </a:rPr>
              <a:t> </a:t>
            </a:r>
            <a:r>
              <a:rPr lang="sr-Latn-CS" sz="2800" dirty="0" smtClean="0">
                <a:solidFill>
                  <a:schemeClr val="tx2"/>
                </a:solidFill>
              </a:rPr>
              <a:t>eksperiment</a:t>
            </a:r>
            <a:r>
              <a:rPr lang="sr-Latn-RS" sz="2800" dirty="0" smtClean="0">
                <a:solidFill>
                  <a:schemeClr val="tx2"/>
                </a:solidFill>
              </a:rPr>
              <a:t> sa pamćenjem opsega brojeva kod gluve dece spen zadaci</a:t>
            </a:r>
            <a:r>
              <a:rPr lang="en-US" sz="2800" dirty="0" smtClean="0">
                <a:solidFill>
                  <a:schemeClr val="tx2"/>
                </a:solidFill>
              </a:rPr>
              <a:t>ma</a:t>
            </a:r>
            <a:endParaRPr lang="en-US" sz="2800" u="sng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Latn-CS" dirty="0" smtClean="0">
                <a:solidFill>
                  <a:schemeClr val="tx2"/>
                </a:solidFill>
              </a:rPr>
              <a:t>Prirodni ekperiment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kontrolnom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grupom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sr-Latn-CS" dirty="0" smtClean="0">
                <a:solidFill>
                  <a:schemeClr val="tx2"/>
                </a:solidFill>
              </a:rPr>
              <a:t>Ne izazivamo  pojavu već pronalazimo  dve  grupe koje se “prirodno”razlikuju  u pogledu osobine</a:t>
            </a:r>
            <a:r>
              <a:rPr lang="sr-Cyrl-RS" dirty="0" smtClean="0">
                <a:solidFill>
                  <a:schemeClr val="tx2"/>
                </a:solidFill>
              </a:rPr>
              <a:t> </a:t>
            </a:r>
            <a:r>
              <a:rPr lang="sr-Latn-RS" dirty="0" smtClean="0">
                <a:solidFill>
                  <a:schemeClr val="tx2"/>
                </a:solidFill>
              </a:rPr>
              <a:t>ili uslova</a:t>
            </a:r>
            <a:r>
              <a:rPr lang="sr-Latn-CS" dirty="0" smtClean="0">
                <a:solidFill>
                  <a:schemeClr val="tx2"/>
                </a:solidFill>
              </a:rPr>
              <a:t> koji istražujemo i porede se međusobno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dirty="0" smtClean="0">
                <a:solidFill>
                  <a:schemeClr val="tx2"/>
                </a:solidFill>
              </a:rPr>
              <a:t> </a:t>
            </a:r>
            <a:r>
              <a:rPr lang="sr-Latn-CS" u="sng" dirty="0" smtClean="0">
                <a:solidFill>
                  <a:schemeClr val="tx2"/>
                </a:solidFill>
              </a:rPr>
              <a:t>Primeri</a:t>
            </a:r>
            <a:r>
              <a:rPr lang="sr-Latn-CS" dirty="0" smtClean="0">
                <a:solidFill>
                  <a:schemeClr val="tx2"/>
                </a:solidFill>
              </a:rPr>
              <a:t>  :</a:t>
            </a:r>
          </a:p>
          <a:p>
            <a:pPr>
              <a:buNone/>
            </a:pPr>
            <a:r>
              <a:rPr lang="sr-Latn-CS" dirty="0" smtClean="0">
                <a:solidFill>
                  <a:schemeClr val="tx2"/>
                </a:solidFill>
              </a:rPr>
              <a:t>-upoređuj</a:t>
            </a:r>
            <a:r>
              <a:rPr lang="en-US" dirty="0" smtClean="0">
                <a:solidFill>
                  <a:schemeClr val="tx2"/>
                </a:solidFill>
              </a:rPr>
              <a:t>u</a:t>
            </a:r>
            <a:r>
              <a:rPr lang="sr-Latn-C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emocionalne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reakcije</a:t>
            </a:r>
            <a:r>
              <a:rPr lang="sr-Latn-CS" dirty="0" smtClean="0">
                <a:solidFill>
                  <a:schemeClr val="tx2"/>
                </a:solidFill>
              </a:rPr>
              <a:t> grupe </a:t>
            </a:r>
            <a:r>
              <a:rPr lang="sr-Latn-CS" dirty="0" smtClean="0">
                <a:solidFill>
                  <a:srgbClr val="FF0000"/>
                </a:solidFill>
              </a:rPr>
              <a:t>gluvih</a:t>
            </a:r>
            <a:r>
              <a:rPr lang="sr-Latn-CS" dirty="0" smtClean="0">
                <a:solidFill>
                  <a:schemeClr val="tx2"/>
                </a:solidFill>
              </a:rPr>
              <a:t> sa kontrolnom grupom koja </a:t>
            </a:r>
            <a:r>
              <a:rPr lang="sr-Latn-CS" dirty="0" smtClean="0">
                <a:solidFill>
                  <a:srgbClr val="FF0000"/>
                </a:solidFill>
              </a:rPr>
              <a:t>normalno čuje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sr-Latn-CS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r-Latn-CS" dirty="0" smtClean="0">
                <a:solidFill>
                  <a:schemeClr val="tx2"/>
                </a:solidFill>
              </a:rPr>
              <a:t> -upoređuje se ličnost grupe </a:t>
            </a:r>
            <a:r>
              <a:rPr lang="sr-Latn-RS" dirty="0" smtClean="0">
                <a:solidFill>
                  <a:schemeClr val="tx2"/>
                </a:solidFill>
              </a:rPr>
              <a:t>gluve dece </a:t>
            </a:r>
            <a:r>
              <a:rPr lang="sr-Latn-RS" dirty="0" smtClean="0">
                <a:solidFill>
                  <a:srgbClr val="FF0000"/>
                </a:solidFill>
              </a:rPr>
              <a:t>iz</a:t>
            </a:r>
            <a:r>
              <a:rPr lang="sr-Latn-CS" dirty="0" smtClean="0">
                <a:solidFill>
                  <a:srgbClr val="FF0000"/>
                </a:solidFill>
              </a:rPr>
              <a:t>   doma </a:t>
            </a:r>
            <a:r>
              <a:rPr lang="sr-Latn-CS" dirty="0" smtClean="0">
                <a:solidFill>
                  <a:schemeClr val="tx2"/>
                </a:solidFill>
              </a:rPr>
              <a:t>sa grupom </a:t>
            </a:r>
            <a:r>
              <a:rPr lang="sr-Latn-CS" dirty="0" smtClean="0">
                <a:solidFill>
                  <a:srgbClr val="FF0000"/>
                </a:solidFill>
              </a:rPr>
              <a:t>porodične</a:t>
            </a:r>
            <a:r>
              <a:rPr lang="sr-Latn-CS" dirty="0" smtClean="0">
                <a:solidFill>
                  <a:schemeClr val="tx2"/>
                </a:solidFill>
              </a:rPr>
              <a:t> gluve dece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Prednosti</a:t>
            </a:r>
            <a:r>
              <a:rPr lang="en-US" dirty="0" smtClean="0"/>
              <a:t> </a:t>
            </a:r>
            <a:r>
              <a:rPr lang="sr-Latn-RS" dirty="0" smtClean="0"/>
              <a:t>i ograničenja</a:t>
            </a:r>
            <a:r>
              <a:rPr lang="en-US" dirty="0" smtClean="0"/>
              <a:t> </a:t>
            </a:r>
            <a:r>
              <a:rPr lang="en-US" dirty="0" err="1" smtClean="0"/>
              <a:t>eksperimentalne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Najpogodniji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objektivan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sr-Latn-RS" dirty="0" smtClean="0"/>
              <a:t>za utvrđivanje kauzalnih veza u surdopsihologiji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edostaci: neprirodnost eksperimentalne situacije</a:t>
            </a:r>
            <a:r>
              <a:rPr lang="en-US" dirty="0" smtClean="0"/>
              <a:t> </a:t>
            </a:r>
            <a:r>
              <a:rPr lang="en-US" dirty="0" err="1" smtClean="0"/>
              <a:t>naspram</a:t>
            </a:r>
            <a:r>
              <a:rPr lang="en-US" dirty="0" smtClean="0"/>
              <a:t> </a:t>
            </a:r>
            <a:r>
              <a:rPr lang="sr-Latn-RS" dirty="0" smtClean="0"/>
              <a:t>ž</a:t>
            </a:r>
            <a:r>
              <a:rPr lang="en-US" dirty="0" err="1" smtClean="0"/>
              <a:t>ivotnoj</a:t>
            </a:r>
            <a:r>
              <a:rPr lang="sr-Latn-RS" dirty="0" smtClean="0"/>
              <a:t> situaciji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slučajevima gde ne znamo uzroke pojavama pa ih ne možemo izazivati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ajčešće korišćeni tipovi eksperimenta u surdopsihologiju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ksperiment sa kontrolnom grupom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ksperimentalna grupa </a:t>
            </a:r>
            <a:r>
              <a:rPr lang="sr-Latn-RS" dirty="0" smtClean="0">
                <a:solidFill>
                  <a:srgbClr val="FF0000"/>
                </a:solidFill>
              </a:rPr>
              <a:t>gluvih</a:t>
            </a:r>
            <a:r>
              <a:rPr lang="sr-Latn-RS" dirty="0" smtClean="0"/>
              <a:t> učenika izložena je sistematskoj varijaciji eksperimentalnih uslova (npr. </a:t>
            </a:r>
            <a:r>
              <a:rPr lang="en-US" dirty="0" smtClean="0"/>
              <a:t>I</a:t>
            </a:r>
            <a:r>
              <a:rPr lang="sr-Latn-RS" dirty="0" smtClean="0"/>
              <a:t>zlaganje spen zadataka sa crtežima (smisaoni ili besmisleni) brojevima , verbalnim stimulusima (smisaoni i besmisleni)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ontrolna grupa učenika </a:t>
            </a:r>
            <a:r>
              <a:rPr lang="sr-Latn-RS" dirty="0" smtClean="0">
                <a:solidFill>
                  <a:srgbClr val="FF0000"/>
                </a:solidFill>
              </a:rPr>
              <a:t>koji čuju normalno</a:t>
            </a:r>
            <a:r>
              <a:rPr lang="sr-Latn-RS" dirty="0" smtClean="0"/>
              <a:t>, takođe se izlaže delovanju istih eksperim. uslova</a:t>
            </a:r>
          </a:p>
          <a:p>
            <a:r>
              <a:rPr lang="sr-Latn-RS" dirty="0" smtClean="0"/>
              <a:t>Prethodno su izjednačene po polu,uzrastu,IQ </a:t>
            </a:r>
            <a:r>
              <a:rPr lang="en-US" dirty="0" err="1" smtClean="0"/>
              <a:t>itd</a:t>
            </a:r>
            <a:r>
              <a:rPr lang="en-US" dirty="0" smtClean="0"/>
              <a:t>., </a:t>
            </a:r>
            <a:r>
              <a:rPr lang="sr-Latn-RS" dirty="0" smtClean="0"/>
              <a:t>a nakon eksperimenta se porede u zapamćivanju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1913</Words>
  <Application>Microsoft Office PowerPoint</Application>
  <PresentationFormat>On-screen Show (4:3)</PresentationFormat>
  <Paragraphs>269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Metode u surdopsihologiji </vt:lpstr>
      <vt:lpstr>Metodologija </vt:lpstr>
      <vt:lpstr>Metode u surdopsihologiji </vt:lpstr>
      <vt:lpstr>Termin metod koristimo u širem i užem značenju</vt:lpstr>
      <vt:lpstr>Eksperiment </vt:lpstr>
      <vt:lpstr>Prirodni ekperiment  (sa kontrolnom grupom)</vt:lpstr>
      <vt:lpstr>Prednosti i ograničenja eksperimentalne metode</vt:lpstr>
      <vt:lpstr>Najčešće korišćeni tipovi eksperimenta u surdopsihologiju</vt:lpstr>
      <vt:lpstr>Eksperiment sa kontrolnom grupom</vt:lpstr>
      <vt:lpstr>Eksperiment sa paralelnim grupama</vt:lpstr>
      <vt:lpstr>“Eksperiment “ sa auditivnom deprivacijom (veštačkom gluvoćom)</vt:lpstr>
      <vt:lpstr>---</vt:lpstr>
      <vt:lpstr>Cilj eksperimenta dvostruk</vt:lpstr>
      <vt:lpstr>Uzmite list papira i odgovorite na sledeća pitanja:</vt:lpstr>
      <vt:lpstr>Analiza</vt:lpstr>
      <vt:lpstr>Glasno izvođenje eksperimenta </vt:lpstr>
      <vt:lpstr>Naučno istraživanje u surdopsihologiji</vt:lpstr>
      <vt:lpstr>Научно истраживање</vt:lpstr>
      <vt:lpstr>1.FORMULISANJE ISTRŽIVAČKOG PROBLEMA </vt:lpstr>
      <vt:lpstr>Varijable</vt:lpstr>
      <vt:lpstr>2.Formulisanje istraživačkih hipoteza</vt:lpstr>
      <vt:lpstr>3.Pravljenje plana istraživanja</vt:lpstr>
      <vt:lpstr>4. Izvođenje eksperimenta</vt:lpstr>
      <vt:lpstr>Analiza i diskusija rezultata</vt:lpstr>
      <vt:lpstr>Testiranje hipoteza</vt:lpstr>
      <vt:lpstr>Neka pravila i uslovi za dobru komunikaciju sa OOS</vt:lpstr>
      <vt:lpstr>Sistematsko neeksperimentalno istraž.</vt:lpstr>
      <vt:lpstr> Primer: sistematsko istraživanje impulsivnog ponašanja  dece OS. </vt:lpstr>
      <vt:lpstr>Statistička metoda obrade podataka u naučnom istraživanju</vt:lpstr>
      <vt:lpstr>Psihodijagnostičke metode:</vt:lpstr>
      <vt:lpstr>Psihološki  testovi </vt:lpstr>
      <vt:lpstr>Slide 32</vt:lpstr>
      <vt:lpstr>Klasifikacija  testova za OSOS (Radoman 1996) </vt:lpstr>
      <vt:lpstr>Surdopsihološki testovi specijalno konstruisani i normirani za OSOS</vt:lpstr>
      <vt:lpstr>Slide 35</vt:lpstr>
      <vt:lpstr>  Bender – Geštalt  vizuomotorni   test </vt:lpstr>
      <vt:lpstr>Primeri zadataka za reprodukciju    BENDER GEŠTALT  TESTA </vt:lpstr>
      <vt:lpstr>...</vt:lpstr>
      <vt:lpstr>Istorija slučaja OSOS obuhvata:</vt:lpstr>
      <vt:lpstr>Intervju </vt:lpstr>
      <vt:lpstr>Intervencione metode i tehnike (psihoterapijske tehnike i druge koje se koriste sa ili u vezi OSOS)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u psihologiji osoba sa jezičkim poremećajima</dc:title>
  <dc:creator>Fasper</dc:creator>
  <cp:lastModifiedBy>FasperVR</cp:lastModifiedBy>
  <cp:revision>190</cp:revision>
  <dcterms:created xsi:type="dcterms:W3CDTF">2011-10-26T07:58:15Z</dcterms:created>
  <dcterms:modified xsi:type="dcterms:W3CDTF">2016-03-01T08:53:19Z</dcterms:modified>
</cp:coreProperties>
</file>